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4"/>
  </p:notesMasterIdLst>
  <p:handoutMasterIdLst>
    <p:handoutMasterId r:id="rId45"/>
  </p:handoutMasterIdLst>
  <p:sldIdLst>
    <p:sldId id="326" r:id="rId5"/>
    <p:sldId id="304" r:id="rId6"/>
    <p:sldId id="282" r:id="rId7"/>
    <p:sldId id="337" r:id="rId8"/>
    <p:sldId id="314" r:id="rId9"/>
    <p:sldId id="319" r:id="rId10"/>
    <p:sldId id="327" r:id="rId11"/>
    <p:sldId id="322" r:id="rId12"/>
    <p:sldId id="323" r:id="rId13"/>
    <p:sldId id="324" r:id="rId14"/>
    <p:sldId id="338" r:id="rId15"/>
    <p:sldId id="339" r:id="rId16"/>
    <p:sldId id="340" r:id="rId17"/>
    <p:sldId id="341" r:id="rId18"/>
    <p:sldId id="342" r:id="rId19"/>
    <p:sldId id="369" r:id="rId20"/>
    <p:sldId id="358" r:id="rId21"/>
    <p:sldId id="357" r:id="rId22"/>
    <p:sldId id="359" r:id="rId23"/>
    <p:sldId id="360" r:id="rId24"/>
    <p:sldId id="361" r:id="rId25"/>
    <p:sldId id="362" r:id="rId26"/>
    <p:sldId id="363" r:id="rId27"/>
    <p:sldId id="364" r:id="rId28"/>
    <p:sldId id="365" r:id="rId29"/>
    <p:sldId id="366" r:id="rId30"/>
    <p:sldId id="343" r:id="rId31"/>
    <p:sldId id="344" r:id="rId32"/>
    <p:sldId id="345" r:id="rId33"/>
    <p:sldId id="346" r:id="rId34"/>
    <p:sldId id="347" r:id="rId35"/>
    <p:sldId id="348" r:id="rId36"/>
    <p:sldId id="349" r:id="rId37"/>
    <p:sldId id="350" r:id="rId38"/>
    <p:sldId id="325" r:id="rId39"/>
    <p:sldId id="351" r:id="rId40"/>
    <p:sldId id="367" r:id="rId41"/>
    <p:sldId id="368" r:id="rId42"/>
    <p:sldId id="297" r:id="rId4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8" userDrawn="1">
          <p15:clr>
            <a:srgbClr val="A4A3A4"/>
          </p15:clr>
        </p15:guide>
        <p15:guide id="4" orient="horz" pos="3264" userDrawn="1">
          <p15:clr>
            <a:srgbClr val="A4A3A4"/>
          </p15:clr>
        </p15:guide>
        <p15:guide id="5" pos="6886" userDrawn="1">
          <p15:clr>
            <a:srgbClr val="A4A3A4"/>
          </p15:clr>
        </p15:guide>
        <p15:guide id="6" orient="horz" pos="25" userDrawn="1">
          <p15:clr>
            <a:srgbClr val="A4A3A4"/>
          </p15:clr>
        </p15:guide>
        <p15:guide id="7" orient="horz" pos="4008" userDrawn="1">
          <p15:clr>
            <a:srgbClr val="A4A3A4"/>
          </p15:clr>
        </p15:guide>
        <p15:guide id="9" orient="horz" pos="2359"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B6F0B9-8A30-1F06-304A-B432B4180571}" v="1626" dt="2025-03-03T18:30:24.726"/>
  </p1510:revLst>
</p1510:revInfo>
</file>

<file path=ppt/tableStyles.xml><?xml version="1.0" encoding="utf-8"?>
<a:tblStyleLst xmlns:a="http://schemas.openxmlformats.org/drawingml/2006/main" def="{3B4B98B0-60AC-42C2-AFA5-B58CD77FA1E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5388" autoAdjust="0"/>
  </p:normalViewPr>
  <p:slideViewPr>
    <p:cSldViewPr snapToGrid="0" snapToObjects="1" showGuides="1">
      <p:cViewPr varScale="1">
        <p:scale>
          <a:sx n="81" d="100"/>
          <a:sy n="81" d="100"/>
        </p:scale>
        <p:origin x="658" y="62"/>
      </p:cViewPr>
      <p:guideLst>
        <p:guide orient="horz" pos="2618"/>
        <p:guide orient="horz" pos="3264"/>
        <p:guide pos="6886"/>
        <p:guide orient="horz" pos="25"/>
        <p:guide orient="horz" pos="4008"/>
        <p:guide orient="horz" pos="2359"/>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8" name="Freeform: Shape 17"/>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10" name="Freeform 9"/>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0" name="Image 2"/>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p:cNvPicPr>
            <a:picLocks noChangeAspect="1"/>
          </p:cNvPicPr>
          <p:nvPr userDrawn="1"/>
        </p:nvPicPr>
        <p:blipFill>
          <a:blip r:embed="rId2" cstate="screen">
            <a:extLst>
              <a:ext uri="{96DAC541-7B7A-43D3-8B79-37D633B846F1}">
                <asvg:svgBlip xmlns:asvg="http://schemas.microsoft.com/office/drawing/2016/SVG/main" r:embed="rId3"/>
              </a:ext>
            </a:extLst>
          </a:blip>
          <a:srcRect t="7193"/>
          <a:stretch>
            <a:fillRect/>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t>‹#›</a:t>
            </a:fld>
            <a:endParaRPr lang="en-US" dirty="0"/>
          </a:p>
        </p:txBody>
      </p:sp>
      <p:pic>
        <p:nvPicPr>
          <p:cNvPr id="43" name="Graphic 42"/>
          <p:cNvPicPr>
            <a:picLocks noChangeAspect="1"/>
          </p:cNvPicPr>
          <p:nvPr userDrawn="1"/>
        </p:nvPicPr>
        <p:blipFill>
          <a:blip r:embed="rId2" cstate="screen">
            <a:extLst>
              <a:ext uri="{96DAC541-7B7A-43D3-8B79-37D633B846F1}">
                <asvg:svgBlip xmlns:asvg="http://schemas.microsoft.com/office/drawing/2016/SVG/main" r:embed="rId3"/>
              </a:ext>
            </a:extLst>
          </a:blip>
          <a:srcRect t="7193"/>
          <a:stretch>
            <a:fillRect/>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p:cNvPicPr>
            <a:picLocks noChangeAspect="1"/>
          </p:cNvPicPr>
          <p:nvPr userDrawn="1"/>
        </p:nvPicPr>
        <p:blipFill>
          <a:blip r:embed="rId4" cstate="screen">
            <a:extLst>
              <a:ext uri="{96DAC541-7B7A-43D3-8B79-37D633B846F1}">
                <asvg:svgBlip xmlns:asvg="http://schemas.microsoft.com/office/drawing/2016/SVG/main" r:embed="rId5"/>
              </a:ext>
            </a:extLst>
          </a:blip>
          <a:srcRect t="11443" r="10857"/>
          <a:stretch>
            <a:fillRect/>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9" name="Freeform: Shape 18"/>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5"/>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9" name="Freeform: Shape 8"/>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8" name="Freeform: Shape 7"/>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p:cNvGrpSpPr/>
          <p:nvPr userDrawn="1"/>
        </p:nvGrpSpPr>
        <p:grpSpPr>
          <a:xfrm>
            <a:off x="6452303" y="3405019"/>
            <a:ext cx="5739697" cy="3467971"/>
            <a:chOff x="5009037" y="2525712"/>
            <a:chExt cx="7170193" cy="4332288"/>
          </a:xfrm>
        </p:grpSpPr>
        <p:sp>
          <p:nvSpPr>
            <p:cNvPr id="7" name="Freeform 7"/>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8" name="Freeform 6"/>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grpSp>
      <p:grpSp>
        <p:nvGrpSpPr>
          <p:cNvPr id="9" name="Group 8"/>
          <p:cNvGrpSpPr/>
          <p:nvPr userDrawn="1"/>
        </p:nvGrpSpPr>
        <p:grpSpPr>
          <a:xfrm flipH="1" flipV="1">
            <a:off x="6465610" y="0"/>
            <a:ext cx="5739697" cy="3467971"/>
            <a:chOff x="5183405" y="2678112"/>
            <a:chExt cx="7170193" cy="4332288"/>
          </a:xfrm>
        </p:grpSpPr>
        <p:sp>
          <p:nvSpPr>
            <p:cNvPr id="10" name="Freeform 7"/>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noAutofit/>
            </a:bodyPr>
            <a:lstStyle/>
            <a:p>
              <a:endParaRPr lang="en-US" dirty="0"/>
            </a:p>
          </p:txBody>
        </p:sp>
        <p:sp>
          <p:nvSpPr>
            <p:cNvPr id="11" name="Freeform 6"/>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noAutofit/>
            </a:bodyPr>
            <a:lstStyle/>
            <a:p>
              <a:endParaRPr lang="en-US" dirty="0"/>
            </a:p>
          </p:txBody>
        </p:sp>
      </p:grpSp>
      <p:sp>
        <p:nvSpPr>
          <p:cNvPr id="14" name="Image 2"/>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345">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p:cNvGrpSpPr/>
          <p:nvPr userDrawn="1"/>
        </p:nvGrpSpPr>
        <p:grpSpPr>
          <a:xfrm flipH="1">
            <a:off x="9353550" y="0"/>
            <a:ext cx="2838450" cy="2857958"/>
            <a:chOff x="0" y="0"/>
            <a:chExt cx="2838450" cy="2857958"/>
          </a:xfrm>
        </p:grpSpPr>
        <p:sp>
          <p:nvSpPr>
            <p:cNvPr id="12" name="Freeform: Shape 28"/>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p>
          </p:txBody>
        </p:sp>
        <p:sp>
          <p:nvSpPr>
            <p:cNvPr id="15" name="Freeform: Shape 15"/>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Image 2"/>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3" name="Freeform 32"/>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noAutofit/>
          </a:bodyPr>
          <a:lstStyle/>
          <a:p>
            <a:endParaRPr lang="en-US" dirty="0"/>
          </a:p>
        </p:txBody>
      </p:sp>
      <p:sp>
        <p:nvSpPr>
          <p:cNvPr id="31" name="Freeform 70"/>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33" name="Image 4"/>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39" name="Freeform: Shape 38"/>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16"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t>‹#›</a:t>
            </a:fld>
            <a:endParaRPr lang="en-US" dirty="0"/>
          </a:p>
        </p:txBody>
      </p:sp>
      <p:sp>
        <p:nvSpPr>
          <p:cNvPr id="2" name="Content Placeholder 2"/>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8" name="Freeform 17"/>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4" name="Freeform 13"/>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Freeform 15"/>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0" name="Title 19"/>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t>‹#›</a:t>
            </a:fld>
            <a:endParaRPr lang="en-US" dirty="0"/>
          </a:p>
        </p:txBody>
      </p:sp>
      <p:sp>
        <p:nvSpPr>
          <p:cNvPr id="23" name="Content Placeholder 3"/>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210" indent="-283210">
              <a:spcBef>
                <a:spcPts val="1000"/>
              </a:spcBef>
              <a:defRPr sz="1800"/>
            </a:lvl2pPr>
            <a:lvl3pPr marL="283210" indent="-283210">
              <a:spcBef>
                <a:spcPts val="1000"/>
              </a:spcBef>
              <a:defRPr sz="1800"/>
            </a:lvl3pPr>
            <a:lvl4pPr marL="283210" indent="-283210">
              <a:spcBef>
                <a:spcPts val="1000"/>
              </a:spcBef>
              <a:defRPr sz="1800"/>
            </a:lvl4pPr>
            <a:lvl5pPr marL="283210" indent="-28321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210" indent="-283210">
              <a:spcBef>
                <a:spcPts val="1000"/>
              </a:spcBef>
              <a:defRPr sz="1800"/>
            </a:lvl2pPr>
            <a:lvl3pPr marL="283210" indent="-283210">
              <a:spcBef>
                <a:spcPts val="1000"/>
              </a:spcBef>
              <a:defRPr sz="1800"/>
            </a:lvl3pPr>
            <a:lvl4pPr marL="283210" indent="-283210">
              <a:spcBef>
                <a:spcPts val="1000"/>
              </a:spcBef>
              <a:defRPr sz="1800"/>
            </a:lvl4pPr>
            <a:lvl5pPr marL="283210" indent="-28321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490" indent="-342900">
              <a:spcBef>
                <a:spcPts val="1000"/>
              </a:spcBef>
              <a:buFont typeface="+mj-lt"/>
              <a:buAutoNum type="alphaLcPeriod"/>
              <a:defRPr sz="1800"/>
            </a:lvl2pPr>
            <a:lvl3pPr marL="1202690" indent="-342900">
              <a:spcBef>
                <a:spcPts val="1000"/>
              </a:spcBef>
              <a:buFont typeface="+mj-lt"/>
              <a:buAutoNum type="arabicParenR"/>
              <a:defRPr sz="1800"/>
            </a:lvl3pPr>
            <a:lvl4pPr marL="1659890" indent="-342900">
              <a:spcBef>
                <a:spcPts val="1000"/>
              </a:spcBef>
              <a:buFont typeface="+mj-lt"/>
              <a:buAutoNum type="alphaLcParenR"/>
              <a:defRPr sz="1800"/>
            </a:lvl4pPr>
            <a:lvl5pPr indent="-28321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210">
              <a:spcBef>
                <a:spcPts val="1000"/>
              </a:spcBef>
              <a:defRPr sz="1800"/>
            </a:lvl2pPr>
            <a:lvl3pPr indent="-283210">
              <a:spcBef>
                <a:spcPts val="1000"/>
              </a:spcBef>
              <a:defRPr sz="1800"/>
            </a:lvl3pPr>
            <a:lvl4pPr indent="-283210">
              <a:spcBef>
                <a:spcPts val="1000"/>
              </a:spcBef>
              <a:defRPr sz="1800"/>
            </a:lvl4pPr>
            <a:lvl5pPr indent="-28321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p:cNvGrpSpPr/>
          <p:nvPr userDrawn="1"/>
        </p:nvGrpSpPr>
        <p:grpSpPr>
          <a:xfrm>
            <a:off x="9353550" y="4000041"/>
            <a:ext cx="2838450" cy="2857959"/>
            <a:chOff x="12797096" y="4000041"/>
            <a:chExt cx="2838450" cy="2857959"/>
          </a:xfrm>
        </p:grpSpPr>
        <p:sp>
          <p:nvSpPr>
            <p:cNvPr id="20" name="Freeform: Shape 28"/>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21" name="Freeform: Shape 25"/>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2" name="Freeform: Shape 15"/>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3" name="Image 2"/>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rot="5400000">
            <a:off x="9991886" y="1247775"/>
            <a:ext cx="2200114" cy="2200114"/>
          </a:xfrm>
          <a:prstGeom prst="rect">
            <a:avLst/>
          </a:prstGeom>
        </p:spPr>
      </p:pic>
      <p:sp>
        <p:nvSpPr>
          <p:cNvPr id="12" name="Freeform 11"/>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345">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345" indent="-347345"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345"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345"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http://127.0.0.1:9545"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batch18/major-project-blockchain-"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011" y="2126153"/>
            <a:ext cx="10671048" cy="1715647"/>
          </a:xfrm>
        </p:spPr>
        <p:txBody>
          <a:bodyPr/>
          <a:lstStyle/>
          <a:p>
            <a:r>
              <a:rPr lang="en-US" sz="3200" b="1" dirty="0"/>
              <a:t>Blockchain-Based Autonomous </a:t>
            </a:r>
            <a:r>
              <a:rPr lang="en-US" sz="3200" b="1"/>
              <a:t>Notarization System Using National </a:t>
            </a:r>
            <a:r>
              <a:rPr lang="en-US" sz="3200"/>
              <a:t>ID</a:t>
            </a:r>
            <a:r>
              <a:rPr lang="en-US" sz="3200" b="1"/>
              <a:t> </a:t>
            </a:r>
            <a:r>
              <a:rPr lang="en-US" sz="3200" b="1" dirty="0"/>
              <a:t>Card</a:t>
            </a:r>
            <a:endParaRPr lang="en-IN" sz="3200" dirty="0"/>
          </a:p>
        </p:txBody>
      </p:sp>
      <p:sp>
        <p:nvSpPr>
          <p:cNvPr id="3" name="Slide Number Placeholder 2"/>
          <p:cNvSpPr>
            <a:spLocks noGrp="1"/>
          </p:cNvSpPr>
          <p:nvPr>
            <p:ph type="sldNum" sz="quarter" idx="12"/>
          </p:nvPr>
        </p:nvSpPr>
        <p:spPr/>
        <p:txBody>
          <a:bodyPr/>
          <a:lstStyle/>
          <a:p>
            <a:fld id="{48F63A3B-78C7-47BE-AE5E-E10140E04643}" type="slidenum">
              <a:rPr lang="en-US" smtClean="0"/>
              <a:t>1</a:t>
            </a:fld>
            <a:endParaRPr lang="en-US" dirty="0"/>
          </a:p>
        </p:txBody>
      </p:sp>
      <p:pic>
        <p:nvPicPr>
          <p:cNvPr id="4" name="Content Placeholder 2"/>
          <p:cNvPicPr>
            <a:picLocks noGrp="1" noChangeAspect="1"/>
          </p:cNvPicPr>
          <p:nvPr/>
        </p:nvPicPr>
        <p:blipFill>
          <a:blip r:embed="rId2"/>
          <a:stretch>
            <a:fillRect/>
          </a:stretch>
        </p:blipFill>
        <p:spPr>
          <a:xfrm>
            <a:off x="0" y="40716"/>
            <a:ext cx="12192000" cy="1112910"/>
          </a:xfrm>
          <a:prstGeom prst="rect">
            <a:avLst/>
          </a:prstGeom>
        </p:spPr>
      </p:pic>
      <p:sp>
        <p:nvSpPr>
          <p:cNvPr id="6" name="TextBox 5"/>
          <p:cNvSpPr txBox="1"/>
          <p:nvPr/>
        </p:nvSpPr>
        <p:spPr>
          <a:xfrm>
            <a:off x="181466" y="1280453"/>
            <a:ext cx="6094428" cy="368300"/>
          </a:xfrm>
          <a:prstGeom prst="rect">
            <a:avLst/>
          </a:prstGeom>
          <a:noFill/>
        </p:spPr>
        <p:txBody>
          <a:bodyPr wrap="square">
            <a:spAutoFit/>
          </a:bodyPr>
          <a:lstStyle/>
          <a:p>
            <a:r>
              <a:rPr lang="en-US" sz="1800" b="1" dirty="0">
                <a:latin typeface="Times New Roman" panose="02020603050405020304" pitchFamily="18" charset="0"/>
                <a:ea typeface="Calibri" panose="020F0502020204030204"/>
                <a:cs typeface="Times New Roman" panose="02020603050405020304" pitchFamily="18" charset="0"/>
              </a:rPr>
              <a:t>Department of CSE</a:t>
            </a:r>
          </a:p>
        </p:txBody>
      </p:sp>
      <p:sp>
        <p:nvSpPr>
          <p:cNvPr id="8" name="TextBox 7"/>
          <p:cNvSpPr txBox="1"/>
          <p:nvPr/>
        </p:nvSpPr>
        <p:spPr>
          <a:xfrm>
            <a:off x="9994770" y="1274446"/>
            <a:ext cx="6094428" cy="368300"/>
          </a:xfrm>
          <a:prstGeom prst="rect">
            <a:avLst/>
          </a:prstGeom>
          <a:noFill/>
        </p:spPr>
        <p:txBody>
          <a:bodyPr wrap="square">
            <a:spAutoFit/>
          </a:bodyPr>
          <a:lstStyle/>
          <a:p>
            <a:r>
              <a:rPr lang="en-US" sz="1800" b="1" dirty="0">
                <a:latin typeface="Times New Roman" panose="02020603050405020304" pitchFamily="18" charset="0"/>
                <a:ea typeface="Calibri" panose="020F0502020204030204"/>
                <a:cs typeface="Times New Roman" panose="02020603050405020304" pitchFamily="18" charset="0"/>
              </a:rPr>
              <a:t>Batch No: 18</a:t>
            </a:r>
          </a:p>
        </p:txBody>
      </p:sp>
      <p:sp>
        <p:nvSpPr>
          <p:cNvPr id="10" name="TextBox 9"/>
          <p:cNvSpPr txBox="1"/>
          <p:nvPr/>
        </p:nvSpPr>
        <p:spPr>
          <a:xfrm>
            <a:off x="437743" y="3971488"/>
            <a:ext cx="8044774" cy="368300"/>
          </a:xfrm>
          <a:prstGeom prst="rect">
            <a:avLst/>
          </a:prstGeom>
          <a:noFill/>
        </p:spPr>
        <p:txBody>
          <a:bodyPr wrap="square">
            <a:spAutoFit/>
          </a:bodyPr>
          <a:lstStyle/>
          <a:p>
            <a:pPr>
              <a:buNone/>
            </a:pPr>
            <a:r>
              <a:rPr lang="en-US" sz="1800" b="1" dirty="0">
                <a:latin typeface="Times New Roman" panose="02020603050405020304" pitchFamily="18" charset="0"/>
                <a:ea typeface="+mn-lt"/>
                <a:cs typeface="Times New Roman" panose="02020603050405020304" pitchFamily="18" charset="0"/>
              </a:rPr>
              <a:t>Team Members:</a:t>
            </a:r>
            <a:endParaRPr lang="en-US" sz="18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500974" y="4384602"/>
            <a:ext cx="8044774" cy="1337945"/>
          </a:xfrm>
          <a:prstGeom prst="rect">
            <a:avLst/>
          </a:prstGeom>
          <a:noFill/>
        </p:spPr>
        <p:txBody>
          <a:bodyPr wrap="square">
            <a:spAutoFit/>
          </a:bodyPr>
          <a:lstStyle/>
          <a:p>
            <a:pPr>
              <a:lnSpc>
                <a:spcPct val="150000"/>
              </a:lnSpc>
              <a:buNone/>
            </a:pPr>
            <a:r>
              <a:rPr lang="en-US" sz="1800" dirty="0">
                <a:latin typeface="Times New Roman" panose="02020603050405020304" pitchFamily="18" charset="0"/>
                <a:ea typeface="+mn-lt"/>
                <a:cs typeface="Times New Roman" panose="02020603050405020304" pitchFamily="18" charset="0"/>
              </a:rPr>
              <a:t>217R1A0563 - V. Madhurima</a:t>
            </a:r>
            <a:endParaRPr lang="en-US" sz="1800" dirty="0">
              <a:latin typeface="Times New Roman" panose="02020603050405020304" pitchFamily="18" charset="0"/>
              <a:ea typeface="Calibri" panose="020F0502020204030204"/>
              <a:cs typeface="Times New Roman" panose="02020603050405020304" pitchFamily="18" charset="0"/>
            </a:endParaRPr>
          </a:p>
          <a:p>
            <a:pPr>
              <a:lnSpc>
                <a:spcPct val="150000"/>
              </a:lnSpc>
              <a:buNone/>
            </a:pPr>
            <a:r>
              <a:rPr lang="en-US" sz="1800" dirty="0">
                <a:latin typeface="Times New Roman" panose="02020603050405020304" pitchFamily="18" charset="0"/>
                <a:ea typeface="+mn-lt"/>
                <a:cs typeface="Times New Roman" panose="02020603050405020304" pitchFamily="18" charset="0"/>
              </a:rPr>
              <a:t>217R1A0538 - N. Kalyan Reddy</a:t>
            </a:r>
            <a:endParaRPr lang="en-US" sz="1800" dirty="0">
              <a:latin typeface="Times New Roman" panose="02020603050405020304" pitchFamily="18" charset="0"/>
              <a:ea typeface="Calibri" panose="020F0502020204030204"/>
              <a:cs typeface="Times New Roman" panose="02020603050405020304" pitchFamily="18" charset="0"/>
            </a:endParaRPr>
          </a:p>
          <a:p>
            <a:pPr>
              <a:lnSpc>
                <a:spcPct val="150000"/>
              </a:lnSpc>
              <a:buNone/>
            </a:pPr>
            <a:r>
              <a:rPr lang="en-US" sz="1800" dirty="0">
                <a:latin typeface="Times New Roman" panose="02020603050405020304" pitchFamily="18" charset="0"/>
                <a:ea typeface="+mn-lt"/>
                <a:cs typeface="Times New Roman" panose="02020603050405020304" pitchFamily="18" charset="0"/>
              </a:rPr>
              <a:t>217R1A0502 - A. Adarsh Reddy</a:t>
            </a:r>
            <a:endParaRPr lang="en-US" sz="18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9019597" y="4384602"/>
            <a:ext cx="8044774" cy="1337945"/>
          </a:xfrm>
          <a:prstGeom prst="rect">
            <a:avLst/>
          </a:prstGeom>
          <a:noFill/>
        </p:spPr>
        <p:txBody>
          <a:bodyPr wrap="square">
            <a:spAutoFit/>
          </a:bodyPr>
          <a:lstStyle/>
          <a:p>
            <a:pPr>
              <a:lnSpc>
                <a:spcPct val="150000"/>
              </a:lnSpc>
            </a:pPr>
            <a:r>
              <a:rPr lang="en-US" sz="1800" b="1" dirty="0">
                <a:latin typeface="Times New Roman" panose="02020603050405020304" pitchFamily="18" charset="0"/>
                <a:ea typeface="Calibri" panose="020F0502020204030204"/>
                <a:cs typeface="Times New Roman" panose="02020603050405020304" pitchFamily="18" charset="0"/>
              </a:rPr>
              <a:t>Under the guidance of</a:t>
            </a:r>
          </a:p>
          <a:p>
            <a:pPr>
              <a:lnSpc>
                <a:spcPct val="150000"/>
              </a:lnSpc>
            </a:pPr>
            <a:r>
              <a:rPr lang="en-US" sz="1800" dirty="0">
                <a:latin typeface="Times New Roman" panose="02020603050405020304" pitchFamily="18" charset="0"/>
                <a:ea typeface="Calibri" panose="020F0502020204030204"/>
                <a:cs typeface="Times New Roman" panose="02020603050405020304" pitchFamily="18" charset="0"/>
              </a:rPr>
              <a:t>            Rakshitha</a:t>
            </a:r>
            <a:endParaRPr lang="en-US"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ea typeface="Calibri" panose="020F0502020204030204"/>
                <a:cs typeface="Times New Roman" panose="02020603050405020304" pitchFamily="18" charset="0"/>
              </a:rPr>
              <a:t>    (Assistant 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767" y="309888"/>
            <a:ext cx="10511627" cy="1012785"/>
          </a:xfrm>
        </p:spPr>
        <p:txBody>
          <a:bodyPr/>
          <a:lstStyle/>
          <a:p>
            <a:r>
              <a:rPr lang="en-US" dirty="0"/>
              <a:t>Novelty of the project</a:t>
            </a:r>
            <a:endParaRPr lang="en-IN" dirty="0"/>
          </a:p>
        </p:txBody>
      </p:sp>
      <p:sp>
        <p:nvSpPr>
          <p:cNvPr id="6" name="TextBox 5"/>
          <p:cNvSpPr txBox="1"/>
          <p:nvPr/>
        </p:nvSpPr>
        <p:spPr>
          <a:xfrm>
            <a:off x="866409" y="1740126"/>
            <a:ext cx="8484124" cy="1015663"/>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This project introduces a novel approach to notarization by seamlessly integrating blockchain technology with national ID verification, creating a secure, efficient, and accessible system.</a:t>
            </a:r>
          </a:p>
        </p:txBody>
      </p:sp>
      <p:sp>
        <p:nvSpPr>
          <p:cNvPr id="8" name="TextBox 7"/>
          <p:cNvSpPr txBox="1"/>
          <p:nvPr/>
        </p:nvSpPr>
        <p:spPr>
          <a:xfrm>
            <a:off x="1753387" y="3057878"/>
            <a:ext cx="6108568" cy="400110"/>
          </a:xfrm>
          <a:prstGeom prst="rect">
            <a:avLst/>
          </a:prstGeom>
          <a:noFill/>
        </p:spPr>
        <p:txBody>
          <a:bodyPr wrap="square">
            <a:spAutoFit/>
          </a:bodyPr>
          <a:lstStyle/>
          <a:p>
            <a:pPr marL="285750" indent="-285750">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Decentralized</a:t>
            </a:r>
          </a:p>
        </p:txBody>
      </p:sp>
      <p:sp>
        <p:nvSpPr>
          <p:cNvPr id="10" name="TextBox 9"/>
          <p:cNvSpPr txBox="1"/>
          <p:nvPr/>
        </p:nvSpPr>
        <p:spPr>
          <a:xfrm>
            <a:off x="1753387" y="3564032"/>
            <a:ext cx="6108568" cy="400110"/>
          </a:xfrm>
          <a:prstGeom prst="rect">
            <a:avLst/>
          </a:prstGeom>
          <a:noFill/>
        </p:spPr>
        <p:txBody>
          <a:bodyPr wrap="square">
            <a:spAutoFit/>
          </a:bodyPr>
          <a:lstStyle/>
          <a:p>
            <a:pPr marL="285750" indent="-285750">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Secure</a:t>
            </a:r>
          </a:p>
        </p:txBody>
      </p:sp>
      <p:sp>
        <p:nvSpPr>
          <p:cNvPr id="12" name="TextBox 11"/>
          <p:cNvSpPr txBox="1"/>
          <p:nvPr/>
        </p:nvSpPr>
        <p:spPr>
          <a:xfrm>
            <a:off x="1753387" y="4101110"/>
            <a:ext cx="6108568" cy="400110"/>
          </a:xfrm>
          <a:prstGeom prst="rect">
            <a:avLst/>
          </a:prstGeom>
          <a:noFill/>
        </p:spPr>
        <p:txBody>
          <a:bodyPr wrap="square">
            <a:spAutoFit/>
          </a:bodyPr>
          <a:lstStyle/>
          <a:p>
            <a:pPr marL="285750" indent="-285750">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Efficient</a:t>
            </a:r>
          </a:p>
        </p:txBody>
      </p:sp>
      <p:sp>
        <p:nvSpPr>
          <p:cNvPr id="14" name="TextBox 13"/>
          <p:cNvSpPr txBox="1"/>
          <p:nvPr/>
        </p:nvSpPr>
        <p:spPr>
          <a:xfrm>
            <a:off x="1753387" y="4591329"/>
            <a:ext cx="6108568" cy="400110"/>
          </a:xfrm>
          <a:prstGeom prst="rect">
            <a:avLst/>
          </a:prstGeom>
          <a:noFill/>
        </p:spPr>
        <p:txBody>
          <a:bodyPr wrap="square">
            <a:spAutoFit/>
          </a:bodyPr>
          <a:lstStyle/>
          <a:p>
            <a:pPr marL="285750" indent="-285750">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Accessible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6311C-8FDF-5CAF-EEC6-65A265241F35}"/>
              </a:ext>
            </a:extLst>
          </p:cNvPr>
          <p:cNvSpPr>
            <a:spLocks noGrp="1"/>
          </p:cNvSpPr>
          <p:nvPr>
            <p:ph type="title"/>
          </p:nvPr>
        </p:nvSpPr>
        <p:spPr>
          <a:xfrm>
            <a:off x="696686" y="698045"/>
            <a:ext cx="10511627" cy="1012785"/>
          </a:xfrm>
        </p:spPr>
        <p:txBody>
          <a:bodyPr/>
          <a:lstStyle/>
          <a:p>
            <a:r>
              <a:rPr lang="en-US" dirty="0"/>
              <a:t>System Architecture</a:t>
            </a:r>
          </a:p>
        </p:txBody>
      </p:sp>
      <p:pic>
        <p:nvPicPr>
          <p:cNvPr id="8" name="Content Placeholder 7" descr="A screenshot of a computer">
            <a:extLst>
              <a:ext uri="{FF2B5EF4-FFF2-40B4-BE49-F238E27FC236}">
                <a16:creationId xmlns:a16="http://schemas.microsoft.com/office/drawing/2014/main" id="{31B0A230-20B1-3689-48E5-33248B44CD2B}"/>
              </a:ext>
            </a:extLst>
          </p:cNvPr>
          <p:cNvPicPr>
            <a:picLocks noGrp="1" noChangeAspect="1"/>
          </p:cNvPicPr>
          <p:nvPr>
            <p:ph sz="quarter" idx="4"/>
          </p:nvPr>
        </p:nvPicPr>
        <p:blipFill>
          <a:blip r:embed="rId2"/>
          <a:srcRect l="9006" t="32679" r="45031" b="23651"/>
          <a:stretch/>
        </p:blipFill>
        <p:spPr>
          <a:xfrm>
            <a:off x="1315628" y="2141896"/>
            <a:ext cx="9186723" cy="3948979"/>
          </a:xfrm>
        </p:spPr>
      </p:pic>
    </p:spTree>
    <p:extLst>
      <p:ext uri="{BB962C8B-B14F-4D97-AF65-F5344CB8AC3E}">
        <p14:creationId xmlns:p14="http://schemas.microsoft.com/office/powerpoint/2010/main" val="3286955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AA20-845D-89BC-30CA-748948F8B065}"/>
              </a:ext>
            </a:extLst>
          </p:cNvPr>
          <p:cNvSpPr>
            <a:spLocks noGrp="1"/>
          </p:cNvSpPr>
          <p:nvPr>
            <p:ph type="title"/>
          </p:nvPr>
        </p:nvSpPr>
        <p:spPr>
          <a:xfrm>
            <a:off x="400493" y="499065"/>
            <a:ext cx="3627047" cy="1012785"/>
          </a:xfrm>
        </p:spPr>
        <p:txBody>
          <a:bodyPr/>
          <a:lstStyle/>
          <a:p>
            <a:r>
              <a:rPr lang="en-US" dirty="0"/>
              <a:t>modules</a:t>
            </a:r>
          </a:p>
        </p:txBody>
      </p:sp>
      <p:sp>
        <p:nvSpPr>
          <p:cNvPr id="3" name="Content Placeholder 2">
            <a:extLst>
              <a:ext uri="{FF2B5EF4-FFF2-40B4-BE49-F238E27FC236}">
                <a16:creationId xmlns:a16="http://schemas.microsoft.com/office/drawing/2014/main" id="{56F9F717-0724-79A5-BB59-4A5AF5E514F3}"/>
              </a:ext>
            </a:extLst>
          </p:cNvPr>
          <p:cNvSpPr>
            <a:spLocks noGrp="1"/>
          </p:cNvSpPr>
          <p:nvPr>
            <p:ph sz="quarter" idx="4"/>
          </p:nvPr>
        </p:nvSpPr>
        <p:spPr>
          <a:xfrm>
            <a:off x="852377" y="1899625"/>
            <a:ext cx="11096417" cy="3948557"/>
          </a:xfrm>
        </p:spPr>
        <p:txBody>
          <a:bodyPr vert="horz" lIns="91440" tIns="91440" rIns="91440" bIns="91440" rtlCol="0" anchor="t">
            <a:normAutofit/>
          </a:bodyPr>
          <a:lstStyle/>
          <a:p>
            <a:pPr>
              <a:buFont typeface="Wingdings" panose="020B0604020202020204" pitchFamily="34" charset="0"/>
              <a:buChar char="Ø"/>
            </a:pPr>
            <a:r>
              <a:rPr lang="en-US" sz="2800">
                <a:solidFill>
                  <a:schemeClr val="tx1"/>
                </a:solidFill>
                <a:latin typeface="Times New Roman"/>
                <a:ea typeface="Batang"/>
                <a:cs typeface="Sabon Next LT"/>
              </a:rPr>
              <a:t>Verifier Login: </a:t>
            </a:r>
            <a:r>
              <a:rPr lang="en-US">
                <a:solidFill>
                  <a:schemeClr val="tx1"/>
                </a:solidFill>
                <a:latin typeface="Times New Roman"/>
                <a:ea typeface="Batang"/>
                <a:cs typeface="Sabon Next LT"/>
              </a:rPr>
              <a:t>Verifier can login to system using username and password as admin.</a:t>
            </a:r>
          </a:p>
          <a:p>
            <a:pPr>
              <a:buFont typeface="Wingdings" panose="020B0604020202020204" pitchFamily="34" charset="0"/>
              <a:buChar char="Ø"/>
            </a:pPr>
            <a:r>
              <a:rPr lang="en-US" sz="2800">
                <a:solidFill>
                  <a:schemeClr val="tx1"/>
                </a:solidFill>
                <a:latin typeface="Times New Roman"/>
                <a:ea typeface="Batang"/>
                <a:cs typeface="Sabon Next LT"/>
              </a:rPr>
              <a:t>New User Sign up: </a:t>
            </a:r>
            <a:r>
              <a:rPr lang="en-US">
                <a:solidFill>
                  <a:schemeClr val="tx1"/>
                </a:solidFill>
                <a:latin typeface="Times New Roman"/>
                <a:ea typeface="Batang"/>
                <a:cs typeface="Sabon Next LT"/>
              </a:rPr>
              <a:t>New users can sign up with application and details will get saved in blockchain.</a:t>
            </a:r>
            <a:endParaRPr lang="en-US" dirty="0">
              <a:solidFill>
                <a:schemeClr val="tx1"/>
              </a:solidFill>
              <a:latin typeface="Times New Roman"/>
              <a:ea typeface="Batang"/>
              <a:cs typeface="Sabon Next LT"/>
            </a:endParaRPr>
          </a:p>
          <a:p>
            <a:pPr>
              <a:buFont typeface="Wingdings" panose="020B0604020202020204" pitchFamily="34" charset="0"/>
              <a:buChar char="Ø"/>
            </a:pPr>
            <a:r>
              <a:rPr lang="en-US" sz="2800">
                <a:solidFill>
                  <a:schemeClr val="tx1"/>
                </a:solidFill>
                <a:latin typeface="Times New Roman"/>
                <a:ea typeface="Batang"/>
                <a:cs typeface="Sabon Next LT"/>
              </a:rPr>
              <a:t>User Login: </a:t>
            </a:r>
            <a:r>
              <a:rPr lang="en-US">
                <a:solidFill>
                  <a:schemeClr val="tx1"/>
                </a:solidFill>
                <a:latin typeface="Times New Roman"/>
                <a:ea typeface="Batang"/>
                <a:cs typeface="Sabon Next LT"/>
              </a:rPr>
              <a:t>User can login with sign up details and after user will perform below operations.</a:t>
            </a:r>
          </a:p>
          <a:p>
            <a:pPr>
              <a:buFont typeface="Wingdings" panose="020B0604020202020204" pitchFamily="34" charset="0"/>
              <a:buChar char="Ø"/>
            </a:pPr>
            <a:r>
              <a:rPr lang="en-US" sz="2800">
                <a:solidFill>
                  <a:schemeClr val="tx1"/>
                </a:solidFill>
                <a:latin typeface="Times New Roman"/>
                <a:ea typeface="Batang"/>
                <a:cs typeface="Sabon Next LT"/>
              </a:rPr>
              <a:t>Add Notary: </a:t>
            </a:r>
            <a:r>
              <a:rPr lang="en-US">
                <a:solidFill>
                  <a:schemeClr val="tx1"/>
                </a:solidFill>
                <a:latin typeface="Times New Roman"/>
                <a:ea typeface="Batang"/>
                <a:cs typeface="Sabon Next LT"/>
              </a:rPr>
              <a:t>User can create notary using pin no and e ID file.</a:t>
            </a:r>
          </a:p>
          <a:p>
            <a:pPr>
              <a:buFont typeface="Wingdings" panose="020B0604020202020204" pitchFamily="34" charset="0"/>
              <a:buChar char="Ø"/>
            </a:pPr>
            <a:r>
              <a:rPr lang="en-US" sz="2800">
                <a:solidFill>
                  <a:schemeClr val="tx1"/>
                </a:solidFill>
                <a:latin typeface="Times New Roman"/>
                <a:ea typeface="Batang"/>
                <a:cs typeface="Sabon Next LT"/>
              </a:rPr>
              <a:t>Delete Notary: </a:t>
            </a:r>
            <a:r>
              <a:rPr lang="en-US">
                <a:solidFill>
                  <a:schemeClr val="tx1"/>
                </a:solidFill>
                <a:latin typeface="Times New Roman"/>
                <a:ea typeface="Batang"/>
                <a:cs typeface="Sabon Next LT"/>
              </a:rPr>
              <a:t>User can delete any existing notary details and keys.</a:t>
            </a:r>
          </a:p>
          <a:p>
            <a:pPr>
              <a:buFont typeface="Wingdings" panose="020B0604020202020204" pitchFamily="34" charset="0"/>
              <a:buChar char="Ø"/>
            </a:pPr>
            <a:r>
              <a:rPr lang="en-US" sz="2800">
                <a:solidFill>
                  <a:schemeClr val="tx1"/>
                </a:solidFill>
                <a:latin typeface="Times New Roman"/>
                <a:ea typeface="Batang"/>
                <a:cs typeface="Sabon Next LT"/>
              </a:rPr>
              <a:t>View Notary: </a:t>
            </a:r>
            <a:r>
              <a:rPr lang="en-US">
                <a:solidFill>
                  <a:schemeClr val="tx1"/>
                </a:solidFill>
                <a:latin typeface="Times New Roman"/>
                <a:ea typeface="Batang"/>
                <a:cs typeface="Sabon Next LT"/>
              </a:rPr>
              <a:t>using this module user can view notary on particular eID and pin no.</a:t>
            </a:r>
            <a:r>
              <a:rPr lang="en-US" dirty="0">
                <a:solidFill>
                  <a:schemeClr val="tx1"/>
                </a:solidFill>
                <a:latin typeface="Times New Roman"/>
                <a:ea typeface="Batang"/>
                <a:cs typeface="Sabon Next LT"/>
              </a:rPr>
              <a:t> </a:t>
            </a:r>
          </a:p>
          <a:p>
            <a:pPr>
              <a:buFont typeface="Wingdings" panose="020B0604020202020204" pitchFamily="34" charset="0"/>
              <a:buChar char="Ø"/>
            </a:pPr>
            <a:endParaRPr lang="en-US" sz="2800" dirty="0">
              <a:solidFill>
                <a:schemeClr val="tx1"/>
              </a:solidFill>
              <a:latin typeface="Times New Roman"/>
              <a:ea typeface="Batang"/>
              <a:cs typeface="Sabon Next LT"/>
            </a:endParaRPr>
          </a:p>
        </p:txBody>
      </p:sp>
    </p:spTree>
    <p:extLst>
      <p:ext uri="{BB962C8B-B14F-4D97-AF65-F5344CB8AC3E}">
        <p14:creationId xmlns:p14="http://schemas.microsoft.com/office/powerpoint/2010/main" val="624740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2405-F1AB-0A04-7482-43F48C8F964C}"/>
              </a:ext>
            </a:extLst>
          </p:cNvPr>
          <p:cNvSpPr>
            <a:spLocks noGrp="1"/>
          </p:cNvSpPr>
          <p:nvPr>
            <p:ph type="title"/>
          </p:nvPr>
        </p:nvSpPr>
        <p:spPr>
          <a:xfrm>
            <a:off x="373912" y="454762"/>
            <a:ext cx="4734605" cy="808995"/>
          </a:xfrm>
        </p:spPr>
        <p:txBody>
          <a:bodyPr/>
          <a:lstStyle/>
          <a:p>
            <a:r>
              <a:rPr lang="en-US"/>
              <a:t>Uml diagrams</a:t>
            </a:r>
          </a:p>
        </p:txBody>
      </p:sp>
      <p:pic>
        <p:nvPicPr>
          <p:cNvPr id="7" name="Content Placeholder 6" descr="A screenshot of a computer&#10;&#10;AI-generated content may be incorrect.">
            <a:extLst>
              <a:ext uri="{FF2B5EF4-FFF2-40B4-BE49-F238E27FC236}">
                <a16:creationId xmlns:a16="http://schemas.microsoft.com/office/drawing/2014/main" id="{6E794B7D-62E9-0A9E-2C98-6557B1FF3331}"/>
              </a:ext>
            </a:extLst>
          </p:cNvPr>
          <p:cNvPicPr>
            <a:picLocks noGrp="1" noChangeAspect="1"/>
          </p:cNvPicPr>
          <p:nvPr>
            <p:ph sz="quarter" idx="4"/>
          </p:nvPr>
        </p:nvPicPr>
        <p:blipFill>
          <a:blip r:embed="rId2"/>
          <a:stretch>
            <a:fillRect/>
          </a:stretch>
        </p:blipFill>
        <p:spPr>
          <a:xfrm>
            <a:off x="2002834" y="2076834"/>
            <a:ext cx="7962619" cy="4285255"/>
          </a:xfrm>
        </p:spPr>
      </p:pic>
      <p:sp>
        <p:nvSpPr>
          <p:cNvPr id="5" name="Slide Number Placeholder 3">
            <a:extLst>
              <a:ext uri="{FF2B5EF4-FFF2-40B4-BE49-F238E27FC236}">
                <a16:creationId xmlns:a16="http://schemas.microsoft.com/office/drawing/2014/main" id="{5E61601C-9D5B-5CA7-7974-661AA2A8EC83}"/>
              </a:ext>
            </a:extLst>
          </p:cNvPr>
          <p:cNvSpPr>
            <a:spLocks noGrp="1"/>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a:extLst>
              <a:ext uri="{FF2B5EF4-FFF2-40B4-BE49-F238E27FC236}">
                <a16:creationId xmlns:a16="http://schemas.microsoft.com/office/drawing/2014/main" id="{F89F977A-E7C0-4B4F-42D7-F8627EDFF0EC}"/>
              </a:ext>
            </a:extLst>
          </p:cNvPr>
          <p:cNvSpPr>
            <a:spLocks noGrp="1"/>
          </p:cNvSpPr>
          <p:nvPr/>
        </p:nvSpPr>
        <p:spPr>
          <a:xfrm>
            <a:off x="10358437" y="457199"/>
            <a:ext cx="1067589" cy="471489"/>
          </a:xfrm>
          <a:prstGeom prst="rect">
            <a:avLst/>
          </a:prstGeom>
        </p:spPr>
        <p:txBody>
          <a:bodyPr vert="horz" lIns="91440" tIns="45720" rIns="0" bIns="45720" rtlCol="0" anchor="ctr"/>
          <a:lstStyle>
            <a:defPPr>
              <a:defRPr lang="en-US"/>
            </a:defPPr>
            <a:lvl1pPr marL="0" algn="r" defTabSz="457200" rtl="0" eaLnBrk="1" latinLnBrk="0" hangingPunct="1">
              <a:defRPr sz="1600" kern="1200">
                <a:solidFill>
                  <a:schemeClr val="accent6"/>
                </a:solidFill>
                <a:latin typeface="+mj-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TextBox 8">
            <a:extLst>
              <a:ext uri="{FF2B5EF4-FFF2-40B4-BE49-F238E27FC236}">
                <a16:creationId xmlns:a16="http://schemas.microsoft.com/office/drawing/2014/main" id="{CBAF07E6-D8BE-599F-7129-3B81493CF562}"/>
              </a:ext>
            </a:extLst>
          </p:cNvPr>
          <p:cNvSpPr txBox="1"/>
          <p:nvPr/>
        </p:nvSpPr>
        <p:spPr>
          <a:xfrm>
            <a:off x="781493" y="1614377"/>
            <a:ext cx="34874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a:latin typeface="Arial Black"/>
              </a:rPr>
              <a:t>CLASS DIAGRAM :</a:t>
            </a:r>
            <a:r>
              <a:rPr lang="en-US" sz="2400">
                <a:latin typeface="Arial Black"/>
              </a:rPr>
              <a:t>​</a:t>
            </a:r>
            <a:endParaRPr lang="en-US"/>
          </a:p>
        </p:txBody>
      </p:sp>
    </p:spTree>
    <p:extLst>
      <p:ext uri="{BB962C8B-B14F-4D97-AF65-F5344CB8AC3E}">
        <p14:creationId xmlns:p14="http://schemas.microsoft.com/office/powerpoint/2010/main" val="1373666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login&#10;&#10;AI-generated content may be incorrect.">
            <a:extLst>
              <a:ext uri="{FF2B5EF4-FFF2-40B4-BE49-F238E27FC236}">
                <a16:creationId xmlns:a16="http://schemas.microsoft.com/office/drawing/2014/main" id="{8A448D2A-530C-60F4-FB6A-D65ED9F5419E}"/>
              </a:ext>
            </a:extLst>
          </p:cNvPr>
          <p:cNvPicPr>
            <a:picLocks noGrp="1" noChangeAspect="1"/>
          </p:cNvPicPr>
          <p:nvPr>
            <p:ph sz="quarter" idx="4"/>
          </p:nvPr>
        </p:nvPicPr>
        <p:blipFill>
          <a:blip r:embed="rId2"/>
          <a:stretch>
            <a:fillRect/>
          </a:stretch>
        </p:blipFill>
        <p:spPr>
          <a:xfrm>
            <a:off x="1427301" y="1527486"/>
            <a:ext cx="9326336" cy="5330788"/>
          </a:xfrm>
        </p:spPr>
      </p:pic>
      <p:sp>
        <p:nvSpPr>
          <p:cNvPr id="5" name="TextBox 4">
            <a:extLst>
              <a:ext uri="{FF2B5EF4-FFF2-40B4-BE49-F238E27FC236}">
                <a16:creationId xmlns:a16="http://schemas.microsoft.com/office/drawing/2014/main" id="{6ED93F93-3114-7FC9-139B-7887F9BACBFF}"/>
              </a:ext>
            </a:extLst>
          </p:cNvPr>
          <p:cNvSpPr txBox="1"/>
          <p:nvPr/>
        </p:nvSpPr>
        <p:spPr>
          <a:xfrm>
            <a:off x="914400" y="878958"/>
            <a:ext cx="44178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a:latin typeface="Arial Black"/>
              </a:rPr>
              <a:t>SEQUENCE DIAGRAM:</a:t>
            </a:r>
            <a:r>
              <a:rPr lang="en-US" sz="2400">
                <a:latin typeface="Arial Black"/>
              </a:rPr>
              <a:t>​</a:t>
            </a:r>
            <a:endParaRPr lang="en-US"/>
          </a:p>
        </p:txBody>
      </p:sp>
    </p:spTree>
    <p:extLst>
      <p:ext uri="{BB962C8B-B14F-4D97-AF65-F5344CB8AC3E}">
        <p14:creationId xmlns:p14="http://schemas.microsoft.com/office/powerpoint/2010/main" val="960332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system&#10;&#10;AI-generated content may be incorrect.">
            <a:extLst>
              <a:ext uri="{FF2B5EF4-FFF2-40B4-BE49-F238E27FC236}">
                <a16:creationId xmlns:a16="http://schemas.microsoft.com/office/drawing/2014/main" id="{09FD62B5-A49C-5958-E366-7F41F6765883}"/>
              </a:ext>
            </a:extLst>
          </p:cNvPr>
          <p:cNvPicPr>
            <a:picLocks noGrp="1" noChangeAspect="1"/>
          </p:cNvPicPr>
          <p:nvPr>
            <p:ph sz="quarter" idx="4"/>
          </p:nvPr>
        </p:nvPicPr>
        <p:blipFill>
          <a:blip r:embed="rId2"/>
          <a:stretch>
            <a:fillRect/>
          </a:stretch>
        </p:blipFill>
        <p:spPr>
          <a:xfrm>
            <a:off x="916592" y="1873045"/>
            <a:ext cx="10356617" cy="4515626"/>
          </a:xfrm>
        </p:spPr>
      </p:pic>
      <p:sp>
        <p:nvSpPr>
          <p:cNvPr id="5" name="TextBox 4">
            <a:extLst>
              <a:ext uri="{FF2B5EF4-FFF2-40B4-BE49-F238E27FC236}">
                <a16:creationId xmlns:a16="http://schemas.microsoft.com/office/drawing/2014/main" id="{75E5A978-54A6-9834-7547-27B38224EB90}"/>
              </a:ext>
            </a:extLst>
          </p:cNvPr>
          <p:cNvSpPr txBox="1"/>
          <p:nvPr/>
        </p:nvSpPr>
        <p:spPr>
          <a:xfrm>
            <a:off x="914400" y="914399"/>
            <a:ext cx="39482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a:latin typeface="Arial Black"/>
              </a:rPr>
              <a:t>USECASE DIAGRAM :</a:t>
            </a:r>
            <a:r>
              <a:rPr lang="en-US" sz="2400">
                <a:latin typeface="Arial Black"/>
              </a:rPr>
              <a:t>​</a:t>
            </a:r>
            <a:endParaRPr lang="en-US"/>
          </a:p>
        </p:txBody>
      </p:sp>
    </p:spTree>
    <p:extLst>
      <p:ext uri="{BB962C8B-B14F-4D97-AF65-F5344CB8AC3E}">
        <p14:creationId xmlns:p14="http://schemas.microsoft.com/office/powerpoint/2010/main" val="1269699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3B34A-A528-F042-B336-E2532509A23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711E35A-47A0-FFA4-8DF4-8DDF3558A662}"/>
              </a:ext>
            </a:extLst>
          </p:cNvPr>
          <p:cNvSpPr txBox="1"/>
          <p:nvPr/>
        </p:nvSpPr>
        <p:spPr>
          <a:xfrm>
            <a:off x="914400" y="914399"/>
            <a:ext cx="39482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a:latin typeface="Arial Black"/>
              </a:rPr>
              <a:t>ACTIVITY DIAGRAM :</a:t>
            </a:r>
            <a:r>
              <a:rPr lang="en-US" sz="2400" dirty="0">
                <a:latin typeface="Arial Black"/>
              </a:rPr>
              <a:t>​</a:t>
            </a:r>
            <a:endParaRPr lang="en-US" dirty="0"/>
          </a:p>
        </p:txBody>
      </p:sp>
      <p:pic>
        <p:nvPicPr>
          <p:cNvPr id="9" name="Content Placeholder 8" descr="A diagram of a process flow&#10;&#10;AI-generated content may be incorrect.">
            <a:extLst>
              <a:ext uri="{FF2B5EF4-FFF2-40B4-BE49-F238E27FC236}">
                <a16:creationId xmlns:a16="http://schemas.microsoft.com/office/drawing/2014/main" id="{EB6214F9-8BC8-65FD-32A5-8BB1AF815C31}"/>
              </a:ext>
            </a:extLst>
          </p:cNvPr>
          <p:cNvPicPr>
            <a:picLocks noGrp="1" noChangeAspect="1"/>
          </p:cNvPicPr>
          <p:nvPr>
            <p:ph sz="quarter" idx="4"/>
          </p:nvPr>
        </p:nvPicPr>
        <p:blipFill>
          <a:blip r:embed="rId2"/>
          <a:stretch>
            <a:fillRect/>
          </a:stretch>
        </p:blipFill>
        <p:spPr>
          <a:xfrm>
            <a:off x="2886023" y="1492044"/>
            <a:ext cx="6116496" cy="5020672"/>
          </a:xfrm>
        </p:spPr>
      </p:pic>
    </p:spTree>
    <p:extLst>
      <p:ext uri="{BB962C8B-B14F-4D97-AF65-F5344CB8AC3E}">
        <p14:creationId xmlns:p14="http://schemas.microsoft.com/office/powerpoint/2010/main" val="426139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623AB-314E-D1A3-2BAD-EDAC3E2A0A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DF52F-E1DC-D649-A0E6-8E9CC68E940C}"/>
              </a:ext>
            </a:extLst>
          </p:cNvPr>
          <p:cNvSpPr>
            <a:spLocks noGrp="1"/>
          </p:cNvSpPr>
          <p:nvPr>
            <p:ph type="title"/>
          </p:nvPr>
        </p:nvSpPr>
        <p:spPr>
          <a:xfrm>
            <a:off x="427074" y="330715"/>
            <a:ext cx="4025767" cy="693809"/>
          </a:xfrm>
        </p:spPr>
        <p:txBody>
          <a:bodyPr/>
          <a:lstStyle/>
          <a:p>
            <a:r>
              <a:rPr lang="en-US"/>
              <a:t>Sample code</a:t>
            </a:r>
            <a:endParaRPr lang="en-US" dirty="0"/>
          </a:p>
        </p:txBody>
      </p:sp>
      <p:sp>
        <p:nvSpPr>
          <p:cNvPr id="4" name="Content Placeholder 3">
            <a:extLst>
              <a:ext uri="{FF2B5EF4-FFF2-40B4-BE49-F238E27FC236}">
                <a16:creationId xmlns:a16="http://schemas.microsoft.com/office/drawing/2014/main" id="{BBDD911F-2A27-DF0E-8D6C-8BEB5473F85B}"/>
              </a:ext>
            </a:extLst>
          </p:cNvPr>
          <p:cNvSpPr>
            <a:spLocks noGrp="1"/>
          </p:cNvSpPr>
          <p:nvPr>
            <p:ph sz="quarter" idx="4"/>
          </p:nvPr>
        </p:nvSpPr>
        <p:spPr>
          <a:xfrm>
            <a:off x="914400" y="1031301"/>
            <a:ext cx="10511627" cy="5818112"/>
          </a:xfrm>
        </p:spPr>
        <p:txBody>
          <a:bodyPr vert="horz" lIns="91440" tIns="91440" rIns="91440" bIns="91440" rtlCol="0" anchor="t">
            <a:normAutofit lnSpcReduction="10000"/>
          </a:bodyPr>
          <a:lstStyle/>
          <a:p>
            <a:pPr>
              <a:buNone/>
            </a:pPr>
            <a:r>
              <a:rPr lang="en-US" sz="1400">
                <a:latin typeface="Times New Roman"/>
                <a:ea typeface="+mn-lt"/>
                <a:cs typeface="+mn-lt"/>
              </a:rPr>
              <a:t>from django.shortcuts import render</a:t>
            </a:r>
            <a:endParaRPr lang="en-US" sz="1400" dirty="0">
              <a:latin typeface="Times New Roman"/>
              <a:cs typeface="Times New Roman"/>
            </a:endParaRPr>
          </a:p>
          <a:p>
            <a:pPr>
              <a:buNone/>
            </a:pPr>
            <a:r>
              <a:rPr lang="en-US" sz="1400">
                <a:latin typeface="Times New Roman"/>
                <a:ea typeface="+mn-lt"/>
                <a:cs typeface="+mn-lt"/>
              </a:rPr>
              <a:t>from django.template import RequestContext</a:t>
            </a:r>
            <a:endParaRPr lang="en-US" sz="1400" dirty="0">
              <a:latin typeface="Times New Roman"/>
              <a:cs typeface="Times New Roman"/>
            </a:endParaRPr>
          </a:p>
          <a:p>
            <a:pPr>
              <a:buNone/>
            </a:pPr>
            <a:r>
              <a:rPr lang="en-US" sz="1400">
                <a:latin typeface="Times New Roman"/>
                <a:ea typeface="+mn-lt"/>
                <a:cs typeface="+mn-lt"/>
              </a:rPr>
              <a:t>from django.contrib import messages</a:t>
            </a:r>
            <a:endParaRPr lang="en-US" sz="1400" dirty="0">
              <a:latin typeface="Times New Roman"/>
              <a:cs typeface="Times New Roman"/>
            </a:endParaRPr>
          </a:p>
          <a:p>
            <a:pPr>
              <a:buNone/>
            </a:pPr>
            <a:r>
              <a:rPr lang="en-US" sz="1400">
                <a:latin typeface="Times New Roman"/>
                <a:ea typeface="+mn-lt"/>
                <a:cs typeface="+mn-lt"/>
              </a:rPr>
              <a:t>from django.http import HttpResponse</a:t>
            </a:r>
            <a:endParaRPr lang="en-US" sz="1400" dirty="0">
              <a:latin typeface="Times New Roman"/>
              <a:cs typeface="Times New Roman"/>
            </a:endParaRPr>
          </a:p>
          <a:p>
            <a:pPr>
              <a:buNone/>
            </a:pPr>
            <a:r>
              <a:rPr lang="en-US" sz="1400">
                <a:latin typeface="Times New Roman"/>
                <a:ea typeface="+mn-lt"/>
                <a:cs typeface="+mn-lt"/>
              </a:rPr>
              <a:t>from django.core.files.storage import FileSystemStorage</a:t>
            </a:r>
            <a:endParaRPr lang="en-US" sz="1400" dirty="0">
              <a:latin typeface="Times New Roman"/>
              <a:cs typeface="Times New Roman"/>
            </a:endParaRPr>
          </a:p>
          <a:p>
            <a:pPr>
              <a:buNone/>
            </a:pPr>
            <a:r>
              <a:rPr lang="en-US" sz="1400">
                <a:latin typeface="Times New Roman"/>
                <a:ea typeface="+mn-lt"/>
                <a:cs typeface="+mn-lt"/>
              </a:rPr>
              <a:t>import os</a:t>
            </a:r>
            <a:endParaRPr lang="en-US" sz="1400" dirty="0">
              <a:latin typeface="Times New Roman"/>
              <a:cs typeface="Times New Roman"/>
            </a:endParaRPr>
          </a:p>
          <a:p>
            <a:pPr>
              <a:buNone/>
            </a:pPr>
            <a:r>
              <a:rPr lang="en-US" sz="1400">
                <a:latin typeface="Times New Roman"/>
                <a:ea typeface="+mn-lt"/>
                <a:cs typeface="+mn-lt"/>
              </a:rPr>
              <a:t>from datetime import date</a:t>
            </a:r>
            <a:endParaRPr lang="en-US" sz="1400" dirty="0">
              <a:latin typeface="Times New Roman"/>
              <a:cs typeface="Times New Roman"/>
            </a:endParaRPr>
          </a:p>
          <a:p>
            <a:pPr>
              <a:buNone/>
            </a:pPr>
            <a:r>
              <a:rPr lang="en-US" sz="1400">
                <a:latin typeface="Times New Roman"/>
                <a:ea typeface="+mn-lt"/>
                <a:cs typeface="+mn-lt"/>
              </a:rPr>
              <a:t>import json</a:t>
            </a:r>
            <a:endParaRPr lang="en-US" sz="1400" dirty="0">
              <a:latin typeface="Times New Roman"/>
              <a:cs typeface="Times New Roman"/>
            </a:endParaRPr>
          </a:p>
          <a:p>
            <a:pPr>
              <a:buNone/>
            </a:pPr>
            <a:r>
              <a:rPr lang="en-US" sz="1400">
                <a:latin typeface="Times New Roman"/>
                <a:ea typeface="+mn-lt"/>
                <a:cs typeface="+mn-lt"/>
              </a:rPr>
              <a:t>from web3 import Web3, HTTPProvider</a:t>
            </a:r>
            <a:endParaRPr lang="en-US" sz="1400" dirty="0">
              <a:latin typeface="Times New Roman"/>
              <a:cs typeface="Times New Roman"/>
            </a:endParaRPr>
          </a:p>
          <a:p>
            <a:pPr>
              <a:buNone/>
            </a:pPr>
            <a:r>
              <a:rPr lang="en-US" sz="1400">
                <a:latin typeface="Times New Roman"/>
                <a:ea typeface="+mn-lt"/>
                <a:cs typeface="+mn-lt"/>
              </a:rPr>
              <a:t>import hashlib</a:t>
            </a:r>
            <a:endParaRPr lang="en-US" sz="1400" dirty="0">
              <a:latin typeface="Times New Roman"/>
              <a:cs typeface="Times New Roman"/>
            </a:endParaRPr>
          </a:p>
          <a:p>
            <a:pPr>
              <a:buNone/>
            </a:pPr>
            <a:r>
              <a:rPr lang="en-US" sz="1400">
                <a:latin typeface="Times New Roman"/>
                <a:ea typeface="+mn-lt"/>
                <a:cs typeface="+mn-lt"/>
              </a:rPr>
              <a:t>global username, usersList, notaryList, contract, web3</a:t>
            </a:r>
            <a:endParaRPr lang="en-US" sz="1400" dirty="0">
              <a:latin typeface="Times New Roman"/>
              <a:cs typeface="Times New Roman"/>
            </a:endParaRPr>
          </a:p>
          <a:p>
            <a:pPr>
              <a:buNone/>
            </a:pPr>
            <a:r>
              <a:rPr lang="en-US" sz="1400">
                <a:latin typeface="Times New Roman"/>
                <a:ea typeface="+mn-lt"/>
                <a:cs typeface="+mn-lt"/>
              </a:rPr>
              <a:t>#function to call contract</a:t>
            </a:r>
            <a:endParaRPr lang="en-US" sz="1400">
              <a:latin typeface="Times New Roman"/>
              <a:cs typeface="Times New Roman"/>
            </a:endParaRPr>
          </a:p>
          <a:p>
            <a:pPr>
              <a:buNone/>
            </a:pPr>
            <a:r>
              <a:rPr lang="en-US" sz="1400">
                <a:latin typeface="Times New Roman"/>
                <a:ea typeface="+mn-lt"/>
                <a:cs typeface="+mn-lt"/>
              </a:rPr>
              <a:t>def getContract():</a:t>
            </a:r>
            <a:endParaRPr lang="en-US" sz="1400">
              <a:latin typeface="Times New Roman"/>
              <a:cs typeface="Times New Roman"/>
            </a:endParaRPr>
          </a:p>
          <a:p>
            <a:pPr>
              <a:buNone/>
            </a:pPr>
            <a:r>
              <a:rPr lang="en-US" sz="1400">
                <a:latin typeface="Times New Roman"/>
                <a:ea typeface="+mn-lt"/>
                <a:cs typeface="+mn-lt"/>
              </a:rPr>
              <a:t>    global contract, web3</a:t>
            </a:r>
            <a:endParaRPr lang="en-US" sz="1400">
              <a:latin typeface="Times New Roman"/>
              <a:cs typeface="Times New Roman"/>
            </a:endParaRPr>
          </a:p>
          <a:p>
            <a:pPr>
              <a:buNone/>
            </a:pPr>
            <a:r>
              <a:rPr lang="en-US" sz="1400">
                <a:latin typeface="Times New Roman"/>
                <a:ea typeface="+mn-lt"/>
                <a:cs typeface="+mn-lt"/>
              </a:rPr>
              <a:t>    blockchain_address = '</a:t>
            </a:r>
            <a:r>
              <a:rPr lang="en-US" sz="1400" dirty="0">
                <a:latin typeface="Times New Roman"/>
                <a:ea typeface="+mn-lt"/>
                <a:cs typeface="+mn-lt"/>
                <a:hlinkClick r:id="rId2"/>
              </a:rPr>
              <a:t>http://127.0.0.1:9545</a:t>
            </a:r>
            <a:r>
              <a:rPr lang="en-US" sz="1400">
                <a:latin typeface="Times New Roman"/>
                <a:ea typeface="+mn-lt"/>
                <a:cs typeface="+mn-lt"/>
              </a:rPr>
              <a:t>'</a:t>
            </a:r>
            <a:endParaRPr lang="en-US" sz="1400">
              <a:latin typeface="Times New Roman"/>
              <a:cs typeface="Times New Roman"/>
            </a:endParaRPr>
          </a:p>
          <a:p>
            <a:pPr>
              <a:buNone/>
            </a:pPr>
            <a:r>
              <a:rPr lang="en-US" sz="1400">
                <a:latin typeface="Times New Roman"/>
                <a:ea typeface="+mn-lt"/>
                <a:cs typeface="+mn-lt"/>
              </a:rPr>
              <a:t>    web3 = Web3(HTTPProvider(blockchain_address))</a:t>
            </a:r>
            <a:endParaRPr lang="en-US" sz="1400">
              <a:latin typeface="Times New Roman"/>
              <a:cs typeface="Times New Roman"/>
            </a:endParaRPr>
          </a:p>
          <a:p>
            <a:pPr>
              <a:buNone/>
            </a:pPr>
            <a:r>
              <a:rPr lang="en-US" sz="1400">
                <a:latin typeface="Times New Roman"/>
                <a:ea typeface="+mn-lt"/>
                <a:cs typeface="+mn-lt"/>
              </a:rPr>
              <a:t>    web3.eth.defaultAccount = web3.eth.accounts[0]</a:t>
            </a:r>
            <a:endParaRPr lang="en-US" sz="1400">
              <a:latin typeface="Times New Roman"/>
              <a:cs typeface="Times New Roman"/>
            </a:endParaRPr>
          </a:p>
          <a:p>
            <a:pPr>
              <a:buNone/>
            </a:pPr>
            <a:endParaRPr lang="en-US" sz="1400" dirty="0">
              <a:latin typeface="Times New Roman"/>
              <a:cs typeface="Sabon Next LT"/>
            </a:endParaRPr>
          </a:p>
          <a:p>
            <a:pPr>
              <a:buNone/>
            </a:pPr>
            <a:endParaRPr lang="en-US" sz="1200" dirty="0">
              <a:latin typeface="Times New Roman"/>
              <a:cs typeface="Sabon Next LT"/>
            </a:endParaRPr>
          </a:p>
        </p:txBody>
      </p:sp>
    </p:spTree>
    <p:extLst>
      <p:ext uri="{BB962C8B-B14F-4D97-AF65-F5344CB8AC3E}">
        <p14:creationId xmlns:p14="http://schemas.microsoft.com/office/powerpoint/2010/main" val="2643095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C4376-AFA7-57BA-8C2B-77EEA66833E7}"/>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8244A326-F9C5-F3E2-10EE-33C510A94EBC}"/>
              </a:ext>
            </a:extLst>
          </p:cNvPr>
          <p:cNvSpPr>
            <a:spLocks noGrp="1"/>
          </p:cNvSpPr>
          <p:nvPr>
            <p:ph sz="quarter" idx="4"/>
          </p:nvPr>
        </p:nvSpPr>
        <p:spPr>
          <a:xfrm>
            <a:off x="586564" y="455370"/>
            <a:ext cx="11016672" cy="6402904"/>
          </a:xfrm>
        </p:spPr>
        <p:txBody>
          <a:bodyPr vert="horz" lIns="91440" tIns="91440" rIns="91440" bIns="91440" rtlCol="0" anchor="t">
            <a:normAutofit fontScale="92500" lnSpcReduction="10000"/>
          </a:bodyPr>
          <a:lstStyle/>
          <a:p>
            <a:pPr>
              <a:buNone/>
            </a:pPr>
            <a:r>
              <a:rPr lang="en-US" sz="1400">
                <a:latin typeface="Times New Roman"/>
                <a:ea typeface="+mn-lt"/>
                <a:cs typeface="+mn-lt"/>
              </a:rPr>
              <a:t>compiled_contract_path = 'Notary.json' #Logistic contract file</a:t>
            </a:r>
            <a:endParaRPr lang="en-US" sz="1400">
              <a:latin typeface="Times New Roman"/>
              <a:cs typeface="Times New Roman"/>
            </a:endParaRPr>
          </a:p>
          <a:p>
            <a:pPr>
              <a:buNone/>
            </a:pPr>
            <a:r>
              <a:rPr lang="en-US" sz="1400">
                <a:latin typeface="Times New Roman"/>
                <a:ea typeface="+mn-lt"/>
                <a:cs typeface="+mn-lt"/>
              </a:rPr>
              <a:t>    deployed_contract_address = '0xb1fe285e049D8C29bec9Fb178AE8A6eFc5202085' #contract address</a:t>
            </a:r>
            <a:endParaRPr lang="en-US" sz="1400">
              <a:latin typeface="Times New Roman"/>
              <a:cs typeface="Times New Roman"/>
            </a:endParaRPr>
          </a:p>
          <a:p>
            <a:pPr>
              <a:buNone/>
            </a:pPr>
            <a:r>
              <a:rPr lang="en-US" sz="1400">
                <a:latin typeface="Times New Roman"/>
                <a:ea typeface="+mn-lt"/>
                <a:cs typeface="+mn-lt"/>
              </a:rPr>
              <a:t>    with open(compiled_contract_path) as file:</a:t>
            </a:r>
            <a:endParaRPr lang="en-US" sz="1400">
              <a:latin typeface="Times New Roman"/>
              <a:cs typeface="Times New Roman"/>
            </a:endParaRPr>
          </a:p>
          <a:p>
            <a:pPr>
              <a:buNone/>
            </a:pPr>
            <a:r>
              <a:rPr lang="en-US" sz="1400">
                <a:latin typeface="Times New Roman"/>
                <a:ea typeface="+mn-lt"/>
                <a:cs typeface="+mn-lt"/>
              </a:rPr>
              <a:t>        contract_json = json.load(file)  # load contract info as JSON</a:t>
            </a:r>
            <a:endParaRPr lang="en-US" sz="1400">
              <a:latin typeface="Times New Roman"/>
              <a:cs typeface="Times New Roman"/>
            </a:endParaRPr>
          </a:p>
          <a:p>
            <a:pPr>
              <a:buNone/>
            </a:pPr>
            <a:r>
              <a:rPr lang="en-US" sz="1400">
                <a:latin typeface="Times New Roman"/>
                <a:ea typeface="+mn-lt"/>
                <a:cs typeface="+mn-lt"/>
              </a:rPr>
              <a:t>        contract_abi = contract_json['abi']  # fetch contract's abi - necessary to call its functions</a:t>
            </a:r>
            <a:endParaRPr lang="en-US" sz="1400">
              <a:latin typeface="Times New Roman"/>
              <a:cs typeface="Times New Roman"/>
            </a:endParaRPr>
          </a:p>
          <a:p>
            <a:pPr>
              <a:buNone/>
            </a:pPr>
            <a:r>
              <a:rPr lang="en-US" sz="1400">
                <a:latin typeface="Times New Roman"/>
                <a:ea typeface="+mn-lt"/>
                <a:cs typeface="+mn-lt"/>
              </a:rPr>
              <a:t>    file.close()</a:t>
            </a:r>
            <a:endParaRPr lang="en-US" sz="1400">
              <a:latin typeface="Times New Roman"/>
              <a:cs typeface="Times New Roman"/>
            </a:endParaRPr>
          </a:p>
          <a:p>
            <a:pPr>
              <a:buNone/>
            </a:pPr>
            <a:r>
              <a:rPr lang="en-US" sz="1400">
                <a:latin typeface="Times New Roman"/>
                <a:ea typeface="+mn-lt"/>
                <a:cs typeface="+mn-lt"/>
              </a:rPr>
              <a:t>    contract = web3.eth.contract(address=deployed_contract_address, abi=contract_abi)</a:t>
            </a:r>
            <a:endParaRPr lang="en-US" sz="1400">
              <a:latin typeface="Times New Roman"/>
              <a:cs typeface="Times New Roman"/>
            </a:endParaRPr>
          </a:p>
          <a:p>
            <a:pPr>
              <a:buNone/>
            </a:pPr>
            <a:r>
              <a:rPr lang="en-US" sz="1400">
                <a:latin typeface="Times New Roman"/>
                <a:ea typeface="+mn-lt"/>
                <a:cs typeface="+mn-lt"/>
              </a:rPr>
              <a:t>getContract()</a:t>
            </a:r>
            <a:endParaRPr lang="en-US" sz="1400">
              <a:latin typeface="Times New Roman"/>
              <a:cs typeface="Times New Roman"/>
            </a:endParaRPr>
          </a:p>
          <a:p>
            <a:pPr>
              <a:buNone/>
            </a:pPr>
            <a:r>
              <a:rPr lang="en-US" sz="1400">
                <a:latin typeface="Times New Roman"/>
                <a:ea typeface="+mn-lt"/>
                <a:cs typeface="+mn-lt"/>
              </a:rPr>
              <a:t>compiled_contract_path = 'Notary.json' #Logistic contract file</a:t>
            </a:r>
            <a:endParaRPr lang="en-US" sz="1400">
              <a:latin typeface="Times New Roman"/>
              <a:cs typeface="Times New Roman"/>
            </a:endParaRPr>
          </a:p>
          <a:p>
            <a:pPr>
              <a:buNone/>
            </a:pPr>
            <a:r>
              <a:rPr lang="en-US" sz="1400">
                <a:latin typeface="Times New Roman"/>
                <a:ea typeface="+mn-lt"/>
                <a:cs typeface="+mn-lt"/>
              </a:rPr>
              <a:t>    deployed_contract_address = '0xb1fe285e049D8C29bec9Fb178AE8A6eFc5202085' #contract address</a:t>
            </a:r>
            <a:endParaRPr lang="en-US" sz="1400">
              <a:latin typeface="Times New Roman"/>
              <a:cs typeface="Times New Roman"/>
            </a:endParaRPr>
          </a:p>
          <a:p>
            <a:pPr>
              <a:buNone/>
            </a:pPr>
            <a:r>
              <a:rPr lang="en-US" sz="1400">
                <a:latin typeface="Times New Roman"/>
                <a:ea typeface="+mn-lt"/>
                <a:cs typeface="+mn-lt"/>
              </a:rPr>
              <a:t>    with open(compiled_contract_path) as file:</a:t>
            </a:r>
            <a:endParaRPr lang="en-US" sz="1400">
              <a:latin typeface="Times New Roman"/>
              <a:cs typeface="Times New Roman"/>
            </a:endParaRPr>
          </a:p>
          <a:p>
            <a:pPr>
              <a:buNone/>
            </a:pPr>
            <a:r>
              <a:rPr lang="en-US" sz="1400">
                <a:latin typeface="Times New Roman"/>
                <a:ea typeface="+mn-lt"/>
                <a:cs typeface="+mn-lt"/>
              </a:rPr>
              <a:t>        contract_json = json.load(file)  # load contract info as JSON</a:t>
            </a:r>
            <a:endParaRPr lang="en-US" sz="1400">
              <a:latin typeface="Times New Roman"/>
              <a:cs typeface="Times New Roman"/>
            </a:endParaRPr>
          </a:p>
          <a:p>
            <a:pPr>
              <a:buNone/>
            </a:pPr>
            <a:r>
              <a:rPr lang="en-US" sz="1400">
                <a:latin typeface="Times New Roman"/>
                <a:ea typeface="+mn-lt"/>
                <a:cs typeface="+mn-lt"/>
              </a:rPr>
              <a:t>        contract_abi = contract_json['abi']  # fetch contract's abi - necessary to call its functions</a:t>
            </a:r>
            <a:endParaRPr lang="en-US" sz="1400">
              <a:latin typeface="Times New Roman"/>
              <a:cs typeface="Times New Roman"/>
            </a:endParaRPr>
          </a:p>
          <a:p>
            <a:pPr>
              <a:buNone/>
            </a:pPr>
            <a:r>
              <a:rPr lang="en-US" sz="1400">
                <a:latin typeface="Times New Roman"/>
                <a:ea typeface="+mn-lt"/>
                <a:cs typeface="+mn-lt"/>
              </a:rPr>
              <a:t>    file.close()</a:t>
            </a:r>
            <a:endParaRPr lang="en-US" sz="1400">
              <a:latin typeface="Times New Roman"/>
              <a:cs typeface="Times New Roman"/>
            </a:endParaRPr>
          </a:p>
          <a:p>
            <a:pPr>
              <a:buNone/>
            </a:pPr>
            <a:r>
              <a:rPr lang="en-US" sz="1400">
                <a:latin typeface="Times New Roman"/>
                <a:ea typeface="+mn-lt"/>
                <a:cs typeface="+mn-lt"/>
              </a:rPr>
              <a:t>    contract = web3.eth.contract(address=deployed_contract_address, abi=contract_abi)</a:t>
            </a:r>
            <a:endParaRPr lang="en-US" sz="1400">
              <a:latin typeface="Times New Roman"/>
              <a:cs typeface="Times New Roman"/>
            </a:endParaRPr>
          </a:p>
          <a:p>
            <a:pPr>
              <a:buNone/>
            </a:pPr>
            <a:r>
              <a:rPr lang="en-US" sz="1400">
                <a:latin typeface="Times New Roman"/>
                <a:ea typeface="+mn-lt"/>
                <a:cs typeface="+mn-lt"/>
              </a:rPr>
              <a:t>getContract()</a:t>
            </a:r>
            <a:endParaRPr lang="en-US" sz="1400">
              <a:latin typeface="Times New Roman"/>
              <a:cs typeface="Sabon Next LT"/>
            </a:endParaRPr>
          </a:p>
          <a:p>
            <a:pPr>
              <a:buNone/>
            </a:pPr>
            <a:r>
              <a:rPr lang="en-US" sz="1400">
                <a:latin typeface="Times New Roman"/>
                <a:ea typeface="+mn-lt"/>
                <a:cs typeface="+mn-lt"/>
              </a:rPr>
              <a:t>def getUsersList():</a:t>
            </a:r>
            <a:endParaRPr lang="en-US" sz="1400">
              <a:latin typeface="Times New Roman"/>
              <a:cs typeface="Times New Roman"/>
            </a:endParaRPr>
          </a:p>
          <a:p>
            <a:pPr>
              <a:buNone/>
            </a:pPr>
            <a:r>
              <a:rPr lang="en-US" sz="1400">
                <a:latin typeface="Times New Roman"/>
                <a:ea typeface="+mn-lt"/>
                <a:cs typeface="+mn-lt"/>
              </a:rPr>
              <a:t>    global usersList, contract</a:t>
            </a:r>
            <a:endParaRPr lang="en-US" sz="1400">
              <a:latin typeface="Times New Roman"/>
              <a:cs typeface="Times New Roman"/>
            </a:endParaRPr>
          </a:p>
          <a:p>
            <a:pPr>
              <a:buNone/>
            </a:pPr>
            <a:r>
              <a:rPr lang="en-US" sz="1400">
                <a:latin typeface="Times New Roman"/>
                <a:ea typeface="+mn-lt"/>
                <a:cs typeface="+mn-lt"/>
              </a:rPr>
              <a:t>    usersList = []</a:t>
            </a:r>
            <a:endParaRPr lang="en-US" sz="1400">
              <a:latin typeface="Times New Roman"/>
              <a:cs typeface="Times New Roman"/>
            </a:endParaRPr>
          </a:p>
          <a:p>
            <a:pPr>
              <a:buNone/>
            </a:pPr>
            <a:r>
              <a:rPr lang="en-US" sz="1400" dirty="0">
                <a:latin typeface="Times New Roman"/>
                <a:ea typeface="+mn-lt"/>
                <a:cs typeface="+mn-lt"/>
              </a:rPr>
              <a:t>    </a:t>
            </a:r>
            <a:endParaRPr lang="en-US" sz="1400" dirty="0">
              <a:latin typeface="Times New Roman"/>
              <a:cs typeface="Times New Roman"/>
            </a:endParaRPr>
          </a:p>
        </p:txBody>
      </p:sp>
    </p:spTree>
    <p:extLst>
      <p:ext uri="{BB962C8B-B14F-4D97-AF65-F5344CB8AC3E}">
        <p14:creationId xmlns:p14="http://schemas.microsoft.com/office/powerpoint/2010/main" val="3357608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65BBB-2313-269B-FA66-B5B462EDED3A}"/>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667B77D-F47B-D8A1-FD29-36552597AA79}"/>
              </a:ext>
            </a:extLst>
          </p:cNvPr>
          <p:cNvSpPr>
            <a:spLocks noGrp="1"/>
          </p:cNvSpPr>
          <p:nvPr>
            <p:ph sz="quarter" idx="4"/>
          </p:nvPr>
        </p:nvSpPr>
        <p:spPr>
          <a:xfrm>
            <a:off x="914400" y="552836"/>
            <a:ext cx="10511627" cy="6128229"/>
          </a:xfrm>
        </p:spPr>
        <p:txBody>
          <a:bodyPr vert="horz" lIns="91440" tIns="91440" rIns="91440" bIns="91440" rtlCol="0" anchor="t">
            <a:normAutofit lnSpcReduction="10000"/>
          </a:bodyPr>
          <a:lstStyle/>
          <a:p>
            <a:pPr>
              <a:buNone/>
            </a:pPr>
            <a:r>
              <a:rPr lang="en-US" sz="1400">
                <a:latin typeface="Times New Roman"/>
                <a:ea typeface="+mn-lt"/>
                <a:cs typeface="+mn-lt"/>
              </a:rPr>
              <a:t>count = contract.functions.getUserCount().call()</a:t>
            </a:r>
            <a:endParaRPr lang="en-US" sz="1400">
              <a:latin typeface="Times New Roman"/>
              <a:cs typeface="Sabon Next LT"/>
            </a:endParaRPr>
          </a:p>
          <a:p>
            <a:pPr>
              <a:buNone/>
            </a:pPr>
            <a:r>
              <a:rPr lang="en-US" sz="1400">
                <a:latin typeface="Times New Roman"/>
                <a:ea typeface="+mn-lt"/>
                <a:cs typeface="+mn-lt"/>
              </a:rPr>
              <a:t>    for i in range(0, count):</a:t>
            </a:r>
            <a:endParaRPr lang="en-US" sz="1400">
              <a:latin typeface="Times New Roman"/>
              <a:cs typeface="Sabon Next LT"/>
            </a:endParaRPr>
          </a:p>
          <a:p>
            <a:pPr>
              <a:buNone/>
            </a:pPr>
            <a:r>
              <a:rPr lang="en-US" sz="1400">
                <a:latin typeface="Times New Roman"/>
                <a:ea typeface="+mn-lt"/>
                <a:cs typeface="+mn-lt"/>
              </a:rPr>
              <a:t>        user = contract.functions.getUsername(i).call()</a:t>
            </a:r>
            <a:endParaRPr lang="en-US" sz="1400">
              <a:latin typeface="Times New Roman"/>
              <a:cs typeface="Sabon Next LT"/>
            </a:endParaRPr>
          </a:p>
          <a:p>
            <a:pPr>
              <a:buNone/>
            </a:pPr>
            <a:r>
              <a:rPr lang="en-US" sz="1400">
                <a:latin typeface="Times New Roman"/>
                <a:ea typeface="+mn-lt"/>
                <a:cs typeface="+mn-lt"/>
              </a:rPr>
              <a:t>        password = contract.functions.getPassword(i).call()</a:t>
            </a:r>
            <a:endParaRPr lang="en-US" sz="1400">
              <a:latin typeface="Times New Roman"/>
              <a:cs typeface="Sabon Next LT"/>
            </a:endParaRPr>
          </a:p>
          <a:p>
            <a:pPr>
              <a:buNone/>
            </a:pPr>
            <a:r>
              <a:rPr lang="en-US" sz="1400">
                <a:latin typeface="Times New Roman"/>
                <a:ea typeface="+mn-lt"/>
                <a:cs typeface="+mn-lt"/>
              </a:rPr>
              <a:t>        phone = contract.functions.getPhone(i).call()</a:t>
            </a:r>
            <a:endParaRPr lang="en-US" sz="1400">
              <a:latin typeface="Times New Roman"/>
              <a:cs typeface="Sabon Next LT"/>
            </a:endParaRPr>
          </a:p>
          <a:p>
            <a:pPr>
              <a:buNone/>
            </a:pPr>
            <a:r>
              <a:rPr lang="en-US" sz="1400">
                <a:latin typeface="Times New Roman"/>
                <a:ea typeface="+mn-lt"/>
                <a:cs typeface="+mn-lt"/>
              </a:rPr>
              <a:t>        email = contract.functions.getEmail(i).call()</a:t>
            </a:r>
            <a:endParaRPr lang="en-US" sz="1400">
              <a:latin typeface="Times New Roman"/>
              <a:cs typeface="Sabon Next LT"/>
            </a:endParaRPr>
          </a:p>
          <a:p>
            <a:pPr>
              <a:buNone/>
            </a:pPr>
            <a:r>
              <a:rPr lang="en-US" sz="1400">
                <a:latin typeface="Times New Roman"/>
                <a:ea typeface="+mn-lt"/>
                <a:cs typeface="+mn-lt"/>
              </a:rPr>
              <a:t>        address = contract.functions.getAddress(i).call()</a:t>
            </a:r>
            <a:endParaRPr lang="en-US" sz="1400">
              <a:latin typeface="Times New Roman"/>
              <a:cs typeface="Sabon Next LT"/>
            </a:endParaRPr>
          </a:p>
          <a:p>
            <a:pPr>
              <a:buNone/>
            </a:pPr>
            <a:r>
              <a:rPr lang="en-US" sz="1400">
                <a:latin typeface="Times New Roman"/>
                <a:ea typeface="+mn-lt"/>
                <a:cs typeface="+mn-lt"/>
              </a:rPr>
              <a:t>        usersList.append([user, password, phone, email, address])</a:t>
            </a:r>
            <a:endParaRPr lang="en-US" sz="1400">
              <a:latin typeface="Times New Roman"/>
              <a:cs typeface="Sabon Next LT"/>
            </a:endParaRPr>
          </a:p>
          <a:p>
            <a:pPr>
              <a:buNone/>
            </a:pPr>
            <a:r>
              <a:rPr lang="en-US" sz="1400">
                <a:latin typeface="Times New Roman"/>
                <a:ea typeface="+mn-lt"/>
                <a:cs typeface="+mn-lt"/>
              </a:rPr>
              <a:t>def getNotary():</a:t>
            </a:r>
            <a:endParaRPr lang="en-US" sz="1400">
              <a:latin typeface="Times New Roman"/>
              <a:cs typeface="Sabon Next LT"/>
            </a:endParaRPr>
          </a:p>
          <a:p>
            <a:pPr>
              <a:buNone/>
            </a:pPr>
            <a:r>
              <a:rPr lang="en-US" sz="1400">
                <a:latin typeface="Times New Roman"/>
                <a:ea typeface="+mn-lt"/>
                <a:cs typeface="+mn-lt"/>
              </a:rPr>
              <a:t>    global notaryList, contract</a:t>
            </a:r>
            <a:endParaRPr lang="en-US" sz="1400">
              <a:latin typeface="Times New Roman"/>
              <a:cs typeface="Sabon Next LT"/>
            </a:endParaRPr>
          </a:p>
          <a:p>
            <a:pPr>
              <a:buNone/>
            </a:pPr>
            <a:r>
              <a:rPr lang="en-US" sz="1400">
                <a:latin typeface="Times New Roman"/>
                <a:ea typeface="+mn-lt"/>
                <a:cs typeface="+mn-lt"/>
              </a:rPr>
              <a:t>    notaryList = []</a:t>
            </a:r>
            <a:endParaRPr lang="en-US" sz="1400">
              <a:latin typeface="Times New Roman"/>
              <a:cs typeface="Sabon Next LT"/>
            </a:endParaRPr>
          </a:p>
          <a:p>
            <a:pPr>
              <a:buNone/>
            </a:pPr>
            <a:r>
              <a:rPr lang="en-US" sz="1400">
                <a:latin typeface="Times New Roman"/>
                <a:ea typeface="+mn-lt"/>
                <a:cs typeface="+mn-lt"/>
              </a:rPr>
              <a:t>    count = contract.functions.getNotaryCount().call()</a:t>
            </a:r>
            <a:endParaRPr lang="en-US" sz="1400">
              <a:latin typeface="Times New Roman"/>
              <a:cs typeface="Sabon Next LT"/>
            </a:endParaRPr>
          </a:p>
          <a:p>
            <a:pPr>
              <a:buNone/>
            </a:pPr>
            <a:r>
              <a:rPr lang="en-US" sz="1400">
                <a:latin typeface="Times New Roman"/>
                <a:ea typeface="+mn-lt"/>
                <a:cs typeface="+mn-lt"/>
              </a:rPr>
              <a:t>    for i in range(0, count):</a:t>
            </a:r>
            <a:endParaRPr lang="en-US" sz="1400">
              <a:latin typeface="Times New Roman"/>
              <a:cs typeface="Sabon Next LT"/>
            </a:endParaRPr>
          </a:p>
          <a:p>
            <a:pPr>
              <a:buNone/>
            </a:pPr>
            <a:r>
              <a:rPr lang="en-US" sz="1400">
                <a:latin typeface="Times New Roman"/>
                <a:ea typeface="+mn-lt"/>
                <a:cs typeface="+mn-lt"/>
              </a:rPr>
              <a:t>uname = contract.functions.getOwner(i).call()</a:t>
            </a:r>
            <a:endParaRPr lang="en-US" sz="1400">
              <a:latin typeface="Times New Roman"/>
              <a:cs typeface="Sabon Next LT"/>
            </a:endParaRPr>
          </a:p>
          <a:p>
            <a:pPr>
              <a:buNone/>
            </a:pPr>
            <a:r>
              <a:rPr lang="en-US" sz="1400">
                <a:latin typeface="Times New Roman"/>
                <a:ea typeface="+mn-lt"/>
                <a:cs typeface="+mn-lt"/>
              </a:rPr>
              <a:t>        fname = contract.functions.getFilename(i).call()</a:t>
            </a:r>
            <a:endParaRPr lang="en-US" sz="1400">
              <a:latin typeface="Times New Roman"/>
              <a:cs typeface="Sabon Next LT"/>
            </a:endParaRPr>
          </a:p>
          <a:p>
            <a:pPr>
              <a:buNone/>
            </a:pPr>
            <a:r>
              <a:rPr lang="en-US" sz="1400">
                <a:latin typeface="Times New Roman"/>
                <a:ea typeface="+mn-lt"/>
                <a:cs typeface="+mn-lt"/>
              </a:rPr>
              <a:t>        hashcode = contract.functions.getHashcode(i).call()</a:t>
            </a:r>
            <a:endParaRPr lang="en-US" sz="1400">
              <a:latin typeface="Times New Roman"/>
              <a:cs typeface="Sabon Next LT"/>
            </a:endParaRPr>
          </a:p>
          <a:p>
            <a:pPr>
              <a:buNone/>
            </a:pPr>
            <a:r>
              <a:rPr lang="en-US" sz="1400">
                <a:latin typeface="Times New Roman"/>
                <a:ea typeface="+mn-lt"/>
                <a:cs typeface="+mn-lt"/>
              </a:rPr>
              <a:t>        dd = contract.functions.getDate(i).call()</a:t>
            </a:r>
            <a:endParaRPr lang="en-US" sz="1400">
              <a:latin typeface="Times New Roman"/>
              <a:cs typeface="Sabon Next LT"/>
            </a:endParaRPr>
          </a:p>
          <a:p>
            <a:pPr>
              <a:buNone/>
            </a:pPr>
            <a:r>
              <a:rPr lang="en-US" sz="1400">
                <a:latin typeface="Times New Roman"/>
                <a:ea typeface="+mn-lt"/>
                <a:cs typeface="+mn-lt"/>
              </a:rPr>
              <a:t>        signature = contract.functions.getSignature(i).call()</a:t>
            </a:r>
            <a:endParaRPr lang="en-US" sz="1400">
              <a:latin typeface="Times New Roman"/>
              <a:cs typeface="Sabon Next LT"/>
            </a:endParaRPr>
          </a:p>
          <a:p>
            <a:pPr marL="0" indent="0">
              <a:buNone/>
            </a:pPr>
            <a:endParaRPr lang="en-US" sz="1400" dirty="0">
              <a:latin typeface="Times New Roman"/>
              <a:cs typeface="Sabon Next LT"/>
            </a:endParaRPr>
          </a:p>
        </p:txBody>
      </p:sp>
    </p:spTree>
    <p:extLst>
      <p:ext uri="{BB962C8B-B14F-4D97-AF65-F5344CB8AC3E}">
        <p14:creationId xmlns:p14="http://schemas.microsoft.com/office/powerpoint/2010/main" val="234360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167" y="3521"/>
            <a:ext cx="6583680" cy="866823"/>
          </a:xfrm>
        </p:spPr>
        <p:txBody>
          <a:bodyPr/>
          <a:lstStyle/>
          <a:p>
            <a:r>
              <a:rPr lang="en-US" dirty="0"/>
              <a:t>Contents</a:t>
            </a:r>
          </a:p>
        </p:txBody>
      </p:sp>
      <p:sp>
        <p:nvSpPr>
          <p:cNvPr id="3" name="Content Placeholder 2"/>
          <p:cNvSpPr>
            <a:spLocks noGrp="1"/>
          </p:cNvSpPr>
          <p:nvPr>
            <p:ph idx="1"/>
          </p:nvPr>
        </p:nvSpPr>
        <p:spPr>
          <a:xfrm>
            <a:off x="675166" y="1229123"/>
            <a:ext cx="9833344" cy="5630648"/>
          </a:xfrm>
        </p:spPr>
        <p:txBody>
          <a:bodyPr vert="horz" lIns="91440" tIns="0" rIns="91440" bIns="0" rtlCol="0" anchor="t">
            <a:normAutofit fontScale="70000" lnSpcReduction="20000"/>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Introduction</a:t>
            </a:r>
            <a:endParaRPr lang="en-US">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a:cs typeface="Times New Roman"/>
              </a:rPr>
              <a:t>Existing System</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Disadvantages</a:t>
            </a:r>
            <a:endParaRPr lang="en-US">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a:cs typeface="Times New Roman"/>
              </a:rPr>
              <a:t>Proposed System</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Advantages</a:t>
            </a:r>
            <a:endParaRPr lang="en-US">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a:cs typeface="Times New Roman"/>
              </a:rPr>
              <a:t>Hardware and Software Requirements </a:t>
            </a:r>
          </a:p>
          <a:p>
            <a:pPr marL="342900" indent="-342900">
              <a:buFont typeface="Arial" panose="020B0604020202020204" pitchFamily="34" charset="0"/>
              <a:buChar char="•"/>
            </a:pPr>
            <a:r>
              <a:rPr lang="en-US" dirty="0">
                <a:latin typeface="Times New Roman"/>
                <a:cs typeface="Times New Roman"/>
              </a:rPr>
              <a:t>Novelty of the project</a:t>
            </a:r>
          </a:p>
          <a:p>
            <a:pPr marL="342900" indent="-342900">
              <a:buFont typeface="Arial" panose="020B0604020202020204" pitchFamily="34" charset="0"/>
              <a:buChar char="•"/>
            </a:pPr>
            <a:r>
              <a:rPr lang="en-US">
                <a:latin typeface="Times New Roman"/>
                <a:cs typeface="Times New Roman"/>
              </a:rPr>
              <a:t>Architecture</a:t>
            </a:r>
            <a:endParaRPr lang="en-US" dirty="0">
              <a:latin typeface="Times New Roman"/>
              <a:cs typeface="Times New Roman"/>
            </a:endParaRPr>
          </a:p>
          <a:p>
            <a:pPr marL="342900" indent="-342900">
              <a:buFont typeface="Arial" panose="020B0604020202020204" pitchFamily="34" charset="0"/>
              <a:buChar char="•"/>
            </a:pPr>
            <a:r>
              <a:rPr lang="en-US">
                <a:latin typeface="Times New Roman"/>
                <a:cs typeface="Times New Roman"/>
              </a:rPr>
              <a:t>Modules</a:t>
            </a:r>
            <a:endParaRPr lang="en-US" dirty="0">
              <a:latin typeface="Times New Roman"/>
              <a:cs typeface="Times New Roman"/>
            </a:endParaRPr>
          </a:p>
          <a:p>
            <a:pPr marL="342900" indent="-342900">
              <a:buFont typeface="Arial" panose="020B0604020202020204" pitchFamily="34" charset="0"/>
              <a:buChar char="•"/>
            </a:pPr>
            <a:r>
              <a:rPr lang="en-US">
                <a:latin typeface="Times New Roman"/>
                <a:cs typeface="Times New Roman"/>
              </a:rPr>
              <a:t>UML Diagrams</a:t>
            </a:r>
            <a:endParaRPr lang="en-US" dirty="0">
              <a:latin typeface="Times New Roman"/>
              <a:cs typeface="Times New Roman"/>
            </a:endParaRPr>
          </a:p>
          <a:p>
            <a:pPr marL="342900" indent="-342900">
              <a:buFont typeface="Arial" panose="020B0604020202020204" pitchFamily="34" charset="0"/>
              <a:buChar char="•"/>
            </a:pPr>
            <a:r>
              <a:rPr lang="en-US">
                <a:latin typeface="Times New Roman"/>
                <a:cs typeface="Times New Roman"/>
              </a:rPr>
              <a:t>Sample code</a:t>
            </a:r>
            <a:endParaRPr lang="en-US" dirty="0">
              <a:latin typeface="Times New Roman"/>
              <a:cs typeface="Times New Roman"/>
            </a:endParaRPr>
          </a:p>
          <a:p>
            <a:pPr marL="342900" indent="-342900">
              <a:buFont typeface="Arial" panose="020B0604020202020204" pitchFamily="34" charset="0"/>
              <a:buChar char="•"/>
            </a:pPr>
            <a:r>
              <a:rPr lang="en-US">
                <a:latin typeface="Times New Roman"/>
                <a:cs typeface="Times New Roman"/>
              </a:rPr>
              <a:t>Results</a:t>
            </a:r>
            <a:endParaRPr lang="en-US" dirty="0">
              <a:latin typeface="Times New Roman"/>
              <a:cs typeface="Times New Roman"/>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Conclusion</a:t>
            </a:r>
            <a:endParaRPr lang="en-US">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atin typeface="Times New Roman"/>
                <a:cs typeface="Times New Roman"/>
              </a:rPr>
              <a:t>Future scope</a:t>
            </a: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atin typeface="Times New Roman"/>
                <a:cs typeface="Times New Roman"/>
              </a:rPr>
              <a:t>References</a:t>
            </a: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atin typeface="Times New Roman"/>
                <a:cs typeface="Times New Roman"/>
              </a:rPr>
              <a:t>Github link</a:t>
            </a: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C6DE2-9260-DFB2-2CAF-15AB87E61FD8}"/>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D84EB05-8C50-2700-D54A-DF50F2790A3E}"/>
              </a:ext>
            </a:extLst>
          </p:cNvPr>
          <p:cNvSpPr>
            <a:spLocks noGrp="1"/>
          </p:cNvSpPr>
          <p:nvPr>
            <p:ph sz="quarter" idx="4"/>
          </p:nvPr>
        </p:nvSpPr>
        <p:spPr>
          <a:xfrm>
            <a:off x="533400" y="588277"/>
            <a:ext cx="10892627" cy="6092788"/>
          </a:xfrm>
        </p:spPr>
        <p:txBody>
          <a:bodyPr vert="horz" lIns="91440" tIns="91440" rIns="91440" bIns="91440" rtlCol="0" anchor="t">
            <a:normAutofit fontScale="92500" lnSpcReduction="10000"/>
          </a:bodyPr>
          <a:lstStyle/>
          <a:p>
            <a:pPr>
              <a:buNone/>
            </a:pPr>
            <a:r>
              <a:rPr lang="en-US" sz="1400">
                <a:latin typeface="Times New Roman"/>
                <a:ea typeface="+mn-lt"/>
                <a:cs typeface="+mn-lt"/>
              </a:rPr>
              <a:t>key = contract.functions.getKey(i).call()</a:t>
            </a:r>
            <a:endParaRPr lang="en-US" sz="1400">
              <a:latin typeface="Times New Roman"/>
              <a:cs typeface="Times New Roman"/>
            </a:endParaRPr>
          </a:p>
          <a:p>
            <a:pPr>
              <a:buNone/>
            </a:pPr>
            <a:r>
              <a:rPr lang="en-US" sz="1400">
                <a:latin typeface="Times New Roman"/>
                <a:ea typeface="+mn-lt"/>
                <a:cs typeface="+mn-lt"/>
              </a:rPr>
              <a:t>        notaryList.append([uname, fname, hashcode, signature, dd, key])        </a:t>
            </a:r>
            <a:endParaRPr lang="en-US" sz="1400">
              <a:latin typeface="Times New Roman"/>
              <a:cs typeface="Times New Roman"/>
            </a:endParaRPr>
          </a:p>
          <a:p>
            <a:pPr>
              <a:buNone/>
            </a:pPr>
            <a:r>
              <a:rPr lang="en-US" sz="1400">
                <a:latin typeface="Times New Roman"/>
                <a:ea typeface="+mn-lt"/>
                <a:cs typeface="+mn-lt"/>
              </a:rPr>
              <a:t>getUsersList()</a:t>
            </a:r>
            <a:endParaRPr lang="en-US" sz="1400">
              <a:latin typeface="Times New Roman"/>
              <a:cs typeface="Times New Roman"/>
            </a:endParaRPr>
          </a:p>
          <a:p>
            <a:pPr>
              <a:buNone/>
            </a:pPr>
            <a:r>
              <a:rPr lang="en-US" sz="1400">
                <a:latin typeface="Times New Roman"/>
                <a:ea typeface="+mn-lt"/>
                <a:cs typeface="+mn-lt"/>
              </a:rPr>
              <a:t>getNotary()</a:t>
            </a:r>
            <a:endParaRPr lang="en-US" sz="1400" dirty="0">
              <a:latin typeface="Times New Roman"/>
              <a:cs typeface="Sabon Next LT"/>
            </a:endParaRPr>
          </a:p>
          <a:p>
            <a:pPr>
              <a:buNone/>
            </a:pPr>
            <a:r>
              <a:rPr lang="en-US" sz="1400">
                <a:latin typeface="Times New Roman"/>
                <a:ea typeface="+mn-lt"/>
                <a:cs typeface="+mn-lt"/>
              </a:rPr>
              <a:t>def VerifyNotaryAction(request):</a:t>
            </a:r>
            <a:endParaRPr lang="en-US" sz="1400">
              <a:latin typeface="Times New Roman"/>
              <a:cs typeface="Times New Roman"/>
            </a:endParaRPr>
          </a:p>
          <a:p>
            <a:pPr>
              <a:buNone/>
            </a:pPr>
            <a:r>
              <a:rPr lang="en-US" sz="1400">
                <a:latin typeface="Times New Roman"/>
                <a:ea typeface="+mn-lt"/>
                <a:cs typeface="+mn-lt"/>
              </a:rPr>
              <a:t>    if request.method == 'POST':</a:t>
            </a:r>
            <a:endParaRPr lang="en-US" sz="1400">
              <a:latin typeface="Times New Roman"/>
              <a:cs typeface="Times New Roman"/>
            </a:endParaRPr>
          </a:p>
          <a:p>
            <a:pPr>
              <a:buNone/>
            </a:pPr>
            <a:r>
              <a:rPr lang="en-US" sz="1400">
                <a:latin typeface="Times New Roman"/>
                <a:ea typeface="+mn-lt"/>
                <a:cs typeface="+mn-lt"/>
              </a:rPr>
              <a:t>        global username, notaryList</a:t>
            </a:r>
            <a:endParaRPr lang="en-US" sz="1400">
              <a:latin typeface="Times New Roman"/>
              <a:cs typeface="Times New Roman"/>
            </a:endParaRPr>
          </a:p>
          <a:p>
            <a:pPr>
              <a:buNone/>
            </a:pPr>
            <a:r>
              <a:rPr lang="en-US" sz="1400">
                <a:latin typeface="Times New Roman"/>
                <a:ea typeface="+mn-lt"/>
                <a:cs typeface="+mn-lt"/>
              </a:rPr>
              <a:t>        today = date.today()</a:t>
            </a:r>
            <a:endParaRPr lang="en-US" sz="1400">
              <a:latin typeface="Times New Roman"/>
              <a:cs typeface="Times New Roman"/>
            </a:endParaRPr>
          </a:p>
          <a:p>
            <a:pPr>
              <a:buNone/>
            </a:pPr>
            <a:r>
              <a:rPr lang="en-US" sz="1400">
                <a:latin typeface="Times New Roman"/>
                <a:ea typeface="+mn-lt"/>
                <a:cs typeface="+mn-lt"/>
              </a:rPr>
              <a:t>        pin = request.POST.get('t1', False)</a:t>
            </a:r>
            <a:endParaRPr lang="en-US" sz="1400">
              <a:latin typeface="Times New Roman"/>
              <a:cs typeface="Times New Roman"/>
            </a:endParaRPr>
          </a:p>
          <a:p>
            <a:pPr>
              <a:buNone/>
            </a:pPr>
            <a:r>
              <a:rPr lang="en-US" sz="1400">
                <a:latin typeface="Times New Roman"/>
                <a:ea typeface="+mn-lt"/>
                <a:cs typeface="+mn-lt"/>
              </a:rPr>
              <a:t>        filedata = request.FILES['t2'].read()</a:t>
            </a:r>
            <a:endParaRPr lang="en-US" sz="1400">
              <a:latin typeface="Times New Roman"/>
              <a:cs typeface="Times New Roman"/>
            </a:endParaRPr>
          </a:p>
          <a:p>
            <a:pPr>
              <a:buNone/>
            </a:pPr>
            <a:r>
              <a:rPr lang="en-US" sz="1400">
                <a:latin typeface="Times New Roman"/>
                <a:ea typeface="+mn-lt"/>
                <a:cs typeface="+mn-lt"/>
              </a:rPr>
              <a:t>        filename = request.FILES['t2'].name</a:t>
            </a:r>
            <a:endParaRPr lang="en-US" sz="1400">
              <a:latin typeface="Times New Roman"/>
              <a:cs typeface="Times New Roman"/>
            </a:endParaRPr>
          </a:p>
          <a:p>
            <a:pPr>
              <a:buNone/>
            </a:pPr>
            <a:r>
              <a:rPr lang="en-US" sz="1400">
                <a:latin typeface="Times New Roman"/>
                <a:ea typeface="+mn-lt"/>
                <a:cs typeface="+mn-lt"/>
              </a:rPr>
              <a:t>hashcode = hashlib.sha256(filedata).hexdigest()</a:t>
            </a:r>
            <a:endParaRPr lang="en-US" sz="1400">
              <a:latin typeface="Times New Roman"/>
              <a:cs typeface="Times New Roman"/>
            </a:endParaRPr>
          </a:p>
          <a:p>
            <a:pPr>
              <a:buNone/>
            </a:pPr>
            <a:r>
              <a:rPr lang="en-US" sz="1400">
                <a:latin typeface="Times New Roman"/>
                <a:ea typeface="+mn-lt"/>
                <a:cs typeface="+mn-lt"/>
              </a:rPr>
              <a:t>        key = hashlib.sha256(pin.encode()).hexdigest()</a:t>
            </a:r>
            <a:endParaRPr lang="en-US" sz="1400">
              <a:latin typeface="Times New Roman"/>
              <a:cs typeface="Times New Roman"/>
            </a:endParaRPr>
          </a:p>
          <a:p>
            <a:pPr>
              <a:buNone/>
            </a:pPr>
            <a:r>
              <a:rPr lang="en-US" sz="1400">
                <a:latin typeface="Times New Roman"/>
                <a:ea typeface="+mn-lt"/>
                <a:cs typeface="+mn-lt"/>
              </a:rPr>
              <a:t>        status = "Verification Failed"</a:t>
            </a:r>
            <a:endParaRPr lang="en-US" sz="1400">
              <a:latin typeface="Times New Roman"/>
              <a:cs typeface="Times New Roman"/>
            </a:endParaRPr>
          </a:p>
          <a:p>
            <a:pPr>
              <a:buNone/>
            </a:pPr>
            <a:r>
              <a:rPr lang="en-US" sz="1400">
                <a:latin typeface="Times New Roman"/>
                <a:ea typeface="+mn-lt"/>
                <a:cs typeface="+mn-lt"/>
              </a:rPr>
              <a:t>        for i in range(len(notaryList)):</a:t>
            </a:r>
            <a:endParaRPr lang="en-US" sz="1400">
              <a:latin typeface="Times New Roman"/>
              <a:cs typeface="Times New Roman"/>
            </a:endParaRPr>
          </a:p>
          <a:p>
            <a:pPr>
              <a:buNone/>
            </a:pPr>
            <a:r>
              <a:rPr lang="en-US" sz="1400">
                <a:latin typeface="Times New Roman"/>
                <a:ea typeface="+mn-lt"/>
                <a:cs typeface="+mn-lt"/>
              </a:rPr>
              <a:t>            nl = notaryList[i]</a:t>
            </a:r>
            <a:endParaRPr lang="en-US" sz="1400">
              <a:latin typeface="Times New Roman"/>
              <a:cs typeface="Times New Roman"/>
            </a:endParaRPr>
          </a:p>
          <a:p>
            <a:pPr>
              <a:buNone/>
            </a:pPr>
            <a:r>
              <a:rPr lang="en-US" sz="1400">
                <a:latin typeface="Times New Roman"/>
                <a:ea typeface="+mn-lt"/>
                <a:cs typeface="+mn-lt"/>
              </a:rPr>
              <a:t>            if nl[2] == hashcode and nl[5] == key:</a:t>
            </a:r>
            <a:endParaRPr lang="en-US" sz="1400">
              <a:latin typeface="Times New Roman"/>
              <a:cs typeface="Times New Roman"/>
            </a:endParaRPr>
          </a:p>
          <a:p>
            <a:pPr>
              <a:buNone/>
            </a:pPr>
            <a:r>
              <a:rPr lang="en-US" sz="1400">
                <a:latin typeface="Times New Roman"/>
                <a:ea typeface="+mn-lt"/>
                <a:cs typeface="+mn-lt"/>
              </a:rPr>
              <a:t>                status = nl</a:t>
            </a:r>
            <a:endParaRPr lang="en-US" sz="1400">
              <a:latin typeface="Times New Roman"/>
              <a:cs typeface="Times New Roman"/>
            </a:endParaRPr>
          </a:p>
          <a:p>
            <a:pPr>
              <a:buNone/>
            </a:pPr>
            <a:r>
              <a:rPr lang="en-US" sz="1400" dirty="0">
                <a:latin typeface="Times New Roman"/>
                <a:ea typeface="+mn-lt"/>
                <a:cs typeface="+mn-lt"/>
              </a:rPr>
              <a:t>               </a:t>
            </a:r>
            <a:endParaRPr lang="en-US" sz="1400" dirty="0">
              <a:latin typeface="Times New Roman"/>
              <a:cs typeface="Times New Roman"/>
            </a:endParaRPr>
          </a:p>
        </p:txBody>
      </p:sp>
    </p:spTree>
    <p:extLst>
      <p:ext uri="{BB962C8B-B14F-4D97-AF65-F5344CB8AC3E}">
        <p14:creationId xmlns:p14="http://schemas.microsoft.com/office/powerpoint/2010/main" val="1320391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CB5E7-8B24-16E7-DA20-B1D22ED29275}"/>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CD52084-3FFF-8901-A88B-491A1A8A1836}"/>
              </a:ext>
            </a:extLst>
          </p:cNvPr>
          <p:cNvSpPr>
            <a:spLocks noGrp="1"/>
          </p:cNvSpPr>
          <p:nvPr>
            <p:ph sz="quarter" idx="4"/>
          </p:nvPr>
        </p:nvSpPr>
        <p:spPr>
          <a:xfrm>
            <a:off x="577702" y="543974"/>
            <a:ext cx="10511627" cy="5968742"/>
          </a:xfrm>
        </p:spPr>
        <p:txBody>
          <a:bodyPr vert="horz" lIns="91440" tIns="91440" rIns="91440" bIns="91440" rtlCol="0" anchor="t">
            <a:normAutofit/>
          </a:bodyPr>
          <a:lstStyle/>
          <a:p>
            <a:pPr>
              <a:buNone/>
            </a:pPr>
            <a:r>
              <a:rPr lang="en-US" sz="1400">
                <a:latin typeface="Times New Roman"/>
                <a:ea typeface="+mn-lt"/>
                <a:cs typeface="+mn-lt"/>
              </a:rPr>
              <a:t>break</a:t>
            </a:r>
            <a:endParaRPr lang="en-US" sz="1400">
              <a:latin typeface="Times New Roman"/>
              <a:cs typeface="Times New Roman"/>
            </a:endParaRPr>
          </a:p>
          <a:p>
            <a:pPr>
              <a:buNone/>
            </a:pPr>
            <a:r>
              <a:rPr lang="en-US" sz="1400">
                <a:latin typeface="Times New Roman"/>
                <a:ea typeface="+mn-lt"/>
                <a:cs typeface="+mn-lt"/>
              </a:rPr>
              <a:t>        if status != "Verification Failed":</a:t>
            </a:r>
            <a:endParaRPr lang="en-US" sz="1400">
              <a:latin typeface="Times New Roman"/>
              <a:cs typeface="Times New Roman"/>
            </a:endParaRPr>
          </a:p>
          <a:p>
            <a:pPr>
              <a:buNone/>
            </a:pPr>
            <a:r>
              <a:rPr lang="en-US" sz="1400">
                <a:latin typeface="Times New Roman"/>
                <a:ea typeface="+mn-lt"/>
                <a:cs typeface="+mn-lt"/>
              </a:rPr>
              <a:t>            output = '&lt;table border=1 align=center&gt;'</a:t>
            </a:r>
            <a:endParaRPr lang="en-US" sz="1400">
              <a:latin typeface="Times New Roman"/>
              <a:cs typeface="Times New Roman"/>
            </a:endParaRPr>
          </a:p>
          <a:p>
            <a:pPr>
              <a:buNone/>
            </a:pPr>
            <a:r>
              <a:rPr lang="en-US" sz="1400">
                <a:latin typeface="Times New Roman"/>
                <a:ea typeface="+mn-lt"/>
                <a:cs typeface="+mn-lt"/>
              </a:rPr>
              <a:t>            output+='&lt;tr&gt;&lt;th&gt;&lt;font size=3 color=black&gt;Owner Name&lt;/font&gt;&lt;/th&gt;'</a:t>
            </a:r>
            <a:endParaRPr lang="en-US" sz="1400">
              <a:latin typeface="Times New Roman"/>
              <a:cs typeface="Times New Roman"/>
            </a:endParaRPr>
          </a:p>
          <a:p>
            <a:pPr>
              <a:buNone/>
            </a:pPr>
            <a:r>
              <a:rPr lang="en-US" sz="1400">
                <a:latin typeface="Times New Roman"/>
                <a:ea typeface="+mn-lt"/>
                <a:cs typeface="+mn-lt"/>
              </a:rPr>
              <a:t>            output+='&lt;th&gt;&lt;font size=3 color=black&gt;eID File Name&lt;/font&gt;&lt;/th&gt;'</a:t>
            </a:r>
            <a:endParaRPr lang="en-US" sz="1400">
              <a:latin typeface="Times New Roman"/>
              <a:cs typeface="Times New Roman"/>
            </a:endParaRPr>
          </a:p>
          <a:p>
            <a:pPr>
              <a:buNone/>
            </a:pPr>
            <a:r>
              <a:rPr lang="en-US" sz="1400">
                <a:latin typeface="Times New Roman"/>
                <a:ea typeface="+mn-lt"/>
                <a:cs typeface="+mn-lt"/>
              </a:rPr>
              <a:t>            output+='&lt;th&gt;&lt;font size=3 color=black&gt;Hashcode&lt;/font&gt;&lt;/th&gt;'</a:t>
            </a:r>
            <a:endParaRPr lang="en-US" sz="1400">
              <a:latin typeface="Times New Roman"/>
              <a:cs typeface="Times New Roman"/>
            </a:endParaRPr>
          </a:p>
          <a:p>
            <a:pPr>
              <a:buNone/>
            </a:pPr>
            <a:r>
              <a:rPr lang="en-US" sz="1400">
                <a:latin typeface="Times New Roman"/>
                <a:ea typeface="+mn-lt"/>
                <a:cs typeface="+mn-lt"/>
              </a:rPr>
              <a:t>            output+='&lt;th&gt;&lt;font size=3 color=black&gt;Signature&lt;/font&gt;&lt;/th&gt;'</a:t>
            </a:r>
            <a:endParaRPr lang="en-US" sz="1400">
              <a:latin typeface="Times New Roman"/>
              <a:cs typeface="Times New Roman"/>
            </a:endParaRPr>
          </a:p>
          <a:p>
            <a:pPr>
              <a:buNone/>
            </a:pPr>
            <a:r>
              <a:rPr lang="en-US" sz="1400">
                <a:latin typeface="Times New Roman"/>
                <a:ea typeface="+mn-lt"/>
                <a:cs typeface="+mn-lt"/>
              </a:rPr>
              <a:t>            output+='&lt;th&gt;&lt;font size=3 color=black&gt;Date&lt;/font&gt;&lt;/th&gt;'</a:t>
            </a:r>
            <a:endParaRPr lang="en-US" sz="1400">
              <a:latin typeface="Times New Roman"/>
              <a:cs typeface="Times New Roman"/>
            </a:endParaRPr>
          </a:p>
          <a:p>
            <a:pPr>
              <a:buNone/>
            </a:pPr>
            <a:r>
              <a:rPr lang="en-US" sz="1400">
                <a:latin typeface="Times New Roman"/>
                <a:ea typeface="+mn-lt"/>
                <a:cs typeface="+mn-lt"/>
              </a:rPr>
              <a:t>            output+='&lt;th&gt;&lt;font size=3 color=black&gt;Key&lt;/font&gt;&lt;/th&gt;&lt;/tr&gt;'</a:t>
            </a:r>
            <a:endParaRPr lang="en-US" sz="1400">
              <a:latin typeface="Times New Roman"/>
              <a:cs typeface="Times New Roman"/>
            </a:endParaRPr>
          </a:p>
          <a:p>
            <a:pPr>
              <a:buNone/>
            </a:pPr>
            <a:r>
              <a:rPr lang="en-US" sz="1400">
                <a:latin typeface="Times New Roman"/>
                <a:ea typeface="+mn-lt"/>
                <a:cs typeface="+mn-lt"/>
              </a:rPr>
              <a:t>            arr = status[3].split("$")</a:t>
            </a:r>
            <a:endParaRPr lang="en-US" sz="1400">
              <a:latin typeface="Times New Roman"/>
              <a:cs typeface="Times New Roman"/>
            </a:endParaRPr>
          </a:p>
          <a:p>
            <a:pPr>
              <a:buNone/>
            </a:pPr>
            <a:r>
              <a:rPr lang="en-US" dirty="0">
                <a:ea typeface="+mn-lt"/>
                <a:cs typeface="+mn-lt"/>
              </a:rPr>
              <a:t>         </a:t>
            </a:r>
            <a:r>
              <a:rPr lang="en-US" sz="1400">
                <a:latin typeface="Times New Roman"/>
                <a:ea typeface="+mn-lt"/>
                <a:cs typeface="+mn-lt"/>
              </a:rPr>
              <a:t>output+='&lt;tr&gt;&lt;td&gt;&lt;font size=3 color=black&gt;'+status[0]+'&lt;/font&gt;&lt;/td&gt;'</a:t>
            </a:r>
            <a:endParaRPr lang="en-US" sz="1400">
              <a:latin typeface="Times New Roman"/>
              <a:cs typeface="Times New Roman"/>
            </a:endParaRPr>
          </a:p>
          <a:p>
            <a:pPr>
              <a:buNone/>
            </a:pPr>
            <a:r>
              <a:rPr lang="en-US" sz="1400">
                <a:latin typeface="Times New Roman"/>
                <a:ea typeface="+mn-lt"/>
                <a:cs typeface="+mn-lt"/>
              </a:rPr>
              <a:t>            output+='&lt;td&gt;&lt;font size=3 color=black&gt;'+status[1]+'&lt;/font&gt;&lt;/td&gt;'</a:t>
            </a:r>
            <a:endParaRPr lang="en-US" sz="1400">
              <a:latin typeface="Times New Roman"/>
              <a:cs typeface="Times New Roman"/>
            </a:endParaRPr>
          </a:p>
          <a:p>
            <a:pPr>
              <a:buNone/>
            </a:pPr>
            <a:r>
              <a:rPr lang="en-US" sz="1400">
                <a:latin typeface="Times New Roman"/>
                <a:ea typeface="+mn-lt"/>
                <a:cs typeface="+mn-lt"/>
              </a:rPr>
              <a:t>            output+='&lt;td&gt;&lt;font size=3 color=black&gt;'+status[2][0:20]+'&lt;/font&gt;&lt;/td&gt;'</a:t>
            </a:r>
            <a:endParaRPr lang="en-US" sz="1400">
              <a:latin typeface="Times New Roman"/>
              <a:cs typeface="Times New Roman"/>
            </a:endParaRPr>
          </a:p>
          <a:p>
            <a:pPr>
              <a:buNone/>
            </a:pPr>
            <a:r>
              <a:rPr lang="en-US" sz="1400">
                <a:latin typeface="Times New Roman"/>
                <a:ea typeface="+mn-lt"/>
                <a:cs typeface="+mn-lt"/>
              </a:rPr>
              <a:t>            output+='&lt;td&gt;&lt;font size=3 color=black&gt;'+arr[0]+'&lt;/font&gt;&lt;/td&gt;'</a:t>
            </a:r>
            <a:endParaRPr lang="en-US" sz="1400">
              <a:latin typeface="Times New Roman"/>
              <a:cs typeface="Times New Roman"/>
            </a:endParaRPr>
          </a:p>
          <a:p>
            <a:pPr>
              <a:buNone/>
            </a:pPr>
            <a:r>
              <a:rPr lang="en-US" sz="1400">
                <a:latin typeface="Times New Roman"/>
                <a:ea typeface="+mn-lt"/>
                <a:cs typeface="+mn-lt"/>
              </a:rPr>
              <a:t>            output+='&lt;td&gt;&lt;font size=3 color=black&gt;'+status[4]+'&lt;/font&gt;&lt;/td&gt;'</a:t>
            </a:r>
            <a:endParaRPr lang="en-US" sz="1400">
              <a:latin typeface="Times New Roman"/>
              <a:cs typeface="Times New Roman"/>
            </a:endParaRPr>
          </a:p>
          <a:p>
            <a:pPr>
              <a:buNone/>
            </a:pPr>
            <a:r>
              <a:rPr lang="en-US" sz="1400">
                <a:latin typeface="Times New Roman"/>
                <a:ea typeface="+mn-lt"/>
                <a:cs typeface="+mn-lt"/>
              </a:rPr>
              <a:t>            output+='&lt;td&gt;&lt;font size=3 color=black&gt;'+status[5][0:20]+'&lt;/font&gt;&lt;/td&gt;&lt;/tr&gt;'</a:t>
            </a:r>
            <a:endParaRPr lang="en-US" sz="1400">
              <a:latin typeface="Times New Roman"/>
              <a:cs typeface="Times New Roman"/>
            </a:endParaRPr>
          </a:p>
          <a:p>
            <a:pPr marL="0" indent="0">
              <a:buNone/>
            </a:pPr>
            <a:r>
              <a:rPr lang="en-US" sz="1400">
                <a:latin typeface="Times New Roman"/>
                <a:ea typeface="+mn-lt"/>
                <a:cs typeface="+mn-lt"/>
              </a:rPr>
              <a:t>            output+='&lt;tr&gt;&lt;td&gt;&lt;font size=3 color=black&gt;Notary Text : '+arr[1]+'&lt;/font&gt;&lt;/</a:t>
            </a:r>
            <a:endParaRPr lang="en-US" sz="1400">
              <a:latin typeface="Times New Roman"/>
              <a:cs typeface="Times New Roman"/>
            </a:endParaRPr>
          </a:p>
        </p:txBody>
      </p:sp>
    </p:spTree>
    <p:extLst>
      <p:ext uri="{BB962C8B-B14F-4D97-AF65-F5344CB8AC3E}">
        <p14:creationId xmlns:p14="http://schemas.microsoft.com/office/powerpoint/2010/main" val="1038285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DAE1E-C266-A38D-7677-1649DF0C5F91}"/>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4A7842B-5E48-FC72-21E1-D627959CDA19}"/>
              </a:ext>
            </a:extLst>
          </p:cNvPr>
          <p:cNvSpPr>
            <a:spLocks noGrp="1"/>
          </p:cNvSpPr>
          <p:nvPr>
            <p:ph sz="quarter" idx="4"/>
          </p:nvPr>
        </p:nvSpPr>
        <p:spPr>
          <a:xfrm>
            <a:off x="666307" y="499672"/>
            <a:ext cx="10759720" cy="6181393"/>
          </a:xfrm>
        </p:spPr>
        <p:txBody>
          <a:bodyPr vert="horz" lIns="91440" tIns="91440" rIns="91440" bIns="91440" rtlCol="0" anchor="t">
            <a:noAutofit/>
          </a:bodyPr>
          <a:lstStyle/>
          <a:p>
            <a:pPr>
              <a:buNone/>
            </a:pPr>
            <a:r>
              <a:rPr lang="en-US" sz="1400">
                <a:latin typeface="Times New Roman"/>
                <a:ea typeface="+mn-lt"/>
                <a:cs typeface="+mn-lt"/>
              </a:rPr>
              <a:t>td&gt;&lt;/tr&gt;'</a:t>
            </a:r>
            <a:endParaRPr lang="en-US" sz="1400" dirty="0">
              <a:latin typeface="Times New Roman"/>
              <a:cs typeface="Times New Roman"/>
            </a:endParaRPr>
          </a:p>
          <a:p>
            <a:pPr>
              <a:buNone/>
            </a:pPr>
            <a:r>
              <a:rPr lang="en-US" sz="1400">
                <a:latin typeface="Times New Roman"/>
                <a:ea typeface="+mn-lt"/>
                <a:cs typeface="+mn-lt"/>
              </a:rPr>
              <a:t>            status = output            </a:t>
            </a:r>
            <a:endParaRPr lang="en-US" sz="1400" dirty="0">
              <a:latin typeface="Times New Roman"/>
              <a:cs typeface="Times New Roman"/>
            </a:endParaRPr>
          </a:p>
          <a:p>
            <a:pPr>
              <a:buNone/>
            </a:pPr>
            <a:r>
              <a:rPr lang="en-US" sz="1400">
                <a:latin typeface="Times New Roman"/>
                <a:ea typeface="+mn-lt"/>
                <a:cs typeface="+mn-lt"/>
              </a:rPr>
              <a:t>        context= {'data': status}</a:t>
            </a:r>
            <a:endParaRPr lang="en-US" sz="1400" dirty="0">
              <a:latin typeface="Times New Roman"/>
              <a:cs typeface="Times New Roman"/>
            </a:endParaRPr>
          </a:p>
          <a:p>
            <a:pPr>
              <a:buNone/>
            </a:pPr>
            <a:r>
              <a:rPr lang="en-US" sz="1400">
                <a:latin typeface="Times New Roman"/>
                <a:ea typeface="+mn-lt"/>
                <a:cs typeface="+mn-lt"/>
              </a:rPr>
              <a:t>        return render(request, 'VerifierScreen.html', context)</a:t>
            </a:r>
            <a:endParaRPr lang="en-US" sz="1400" dirty="0">
              <a:latin typeface="Times New Roman"/>
              <a:cs typeface="Times New Roman"/>
            </a:endParaRPr>
          </a:p>
          <a:p>
            <a:pPr>
              <a:buNone/>
            </a:pPr>
            <a:r>
              <a:rPr lang="en-US" sz="1400">
                <a:latin typeface="Times New Roman"/>
                <a:ea typeface="+mn-lt"/>
                <a:cs typeface="+mn-lt"/>
              </a:rPr>
              <a:t>def VerifyNotary(request):</a:t>
            </a:r>
            <a:endParaRPr lang="en-US" sz="1400" dirty="0">
              <a:latin typeface="Times New Roman"/>
              <a:cs typeface="Times New Roman"/>
            </a:endParaRPr>
          </a:p>
          <a:p>
            <a:pPr>
              <a:buNone/>
            </a:pPr>
            <a:r>
              <a:rPr lang="en-US" sz="1400">
                <a:latin typeface="Times New Roman"/>
                <a:ea typeface="+mn-lt"/>
                <a:cs typeface="+mn-lt"/>
              </a:rPr>
              <a:t>    if request.method == 'GET':</a:t>
            </a:r>
            <a:endParaRPr lang="en-US" sz="1400" dirty="0">
              <a:latin typeface="Times New Roman"/>
              <a:cs typeface="Times New Roman"/>
            </a:endParaRPr>
          </a:p>
          <a:p>
            <a:pPr>
              <a:buNone/>
            </a:pPr>
            <a:r>
              <a:rPr lang="en-US" sz="1400">
                <a:latin typeface="Times New Roman"/>
                <a:ea typeface="+mn-lt"/>
                <a:cs typeface="+mn-lt"/>
              </a:rPr>
              <a:t>       return render(request, 'VerifyNotary.html', {})</a:t>
            </a:r>
            <a:endParaRPr lang="en-US" sz="1400" dirty="0">
              <a:latin typeface="Times New Roman"/>
              <a:cs typeface="Times New Roman"/>
            </a:endParaRPr>
          </a:p>
          <a:p>
            <a:pPr>
              <a:buNone/>
            </a:pPr>
            <a:r>
              <a:rPr lang="en-US" sz="1400">
                <a:latin typeface="Times New Roman"/>
                <a:ea typeface="+mn-lt"/>
                <a:cs typeface="+mn-lt"/>
              </a:rPr>
              <a:t>def AddNotary(request):</a:t>
            </a:r>
            <a:endParaRPr lang="en-US" sz="1400" dirty="0">
              <a:latin typeface="Times New Roman"/>
              <a:cs typeface="Times New Roman"/>
            </a:endParaRPr>
          </a:p>
          <a:p>
            <a:pPr>
              <a:buNone/>
            </a:pPr>
            <a:r>
              <a:rPr lang="en-US" sz="1400">
                <a:latin typeface="Times New Roman"/>
                <a:ea typeface="+mn-lt"/>
                <a:cs typeface="+mn-lt"/>
              </a:rPr>
              <a:t>    if request.method == 'GET':</a:t>
            </a:r>
            <a:endParaRPr lang="en-US" sz="1400" dirty="0">
              <a:latin typeface="Times New Roman"/>
              <a:cs typeface="Times New Roman"/>
            </a:endParaRPr>
          </a:p>
          <a:p>
            <a:pPr>
              <a:buNone/>
            </a:pPr>
            <a:r>
              <a:rPr lang="en-US" sz="1400">
                <a:latin typeface="Times New Roman"/>
                <a:ea typeface="+mn-lt"/>
                <a:cs typeface="+mn-lt"/>
              </a:rPr>
              <a:t>       return render(request, 'AddNotary.html', {})</a:t>
            </a:r>
            <a:endParaRPr lang="en-US" sz="1400" dirty="0">
              <a:latin typeface="Times New Roman"/>
              <a:cs typeface="Times New Roman"/>
            </a:endParaRPr>
          </a:p>
          <a:p>
            <a:pPr>
              <a:buNone/>
            </a:pPr>
            <a:r>
              <a:rPr lang="en-US" sz="1400">
                <a:latin typeface="Times New Roman"/>
                <a:ea typeface="+mn-lt"/>
                <a:cs typeface="+mn-lt"/>
              </a:rPr>
              <a:t>def AddNotaryAction(request):</a:t>
            </a:r>
            <a:endParaRPr lang="en-US" sz="1400" dirty="0">
              <a:latin typeface="Times New Roman"/>
              <a:cs typeface="Times New Roman"/>
            </a:endParaRPr>
          </a:p>
          <a:p>
            <a:pPr>
              <a:buNone/>
            </a:pPr>
            <a:r>
              <a:rPr lang="en-US" sz="1400">
                <a:latin typeface="Times New Roman"/>
                <a:ea typeface="+mn-lt"/>
                <a:cs typeface="+mn-lt"/>
              </a:rPr>
              <a:t>    if request.method == 'POST':</a:t>
            </a:r>
            <a:endParaRPr lang="en-US" sz="1400" dirty="0">
              <a:latin typeface="Times New Roman"/>
              <a:cs typeface="Times New Roman"/>
            </a:endParaRPr>
          </a:p>
          <a:p>
            <a:pPr>
              <a:buNone/>
            </a:pPr>
            <a:r>
              <a:rPr lang="en-US" sz="1400">
                <a:latin typeface="Times New Roman"/>
                <a:ea typeface="+mn-lt"/>
                <a:cs typeface="+mn-lt"/>
              </a:rPr>
              <a:t>        global username, notaryList</a:t>
            </a:r>
            <a:endParaRPr lang="en-US" sz="1400" dirty="0">
              <a:latin typeface="Times New Roman"/>
              <a:cs typeface="Times New Roman"/>
            </a:endParaRPr>
          </a:p>
          <a:p>
            <a:pPr>
              <a:buNone/>
            </a:pPr>
            <a:r>
              <a:rPr lang="en-US" sz="1400">
                <a:latin typeface="Times New Roman"/>
                <a:ea typeface="+mn-lt"/>
                <a:cs typeface="+mn-lt"/>
              </a:rPr>
              <a:t>        today = date.today()</a:t>
            </a:r>
            <a:endParaRPr lang="en-US" sz="1400" dirty="0">
              <a:latin typeface="Times New Roman"/>
              <a:cs typeface="Times New Roman"/>
            </a:endParaRPr>
          </a:p>
          <a:p>
            <a:pPr>
              <a:buNone/>
            </a:pPr>
            <a:r>
              <a:rPr lang="en-US" sz="1400">
                <a:latin typeface="Times New Roman"/>
                <a:ea typeface="+mn-lt"/>
                <a:cs typeface="+mn-lt"/>
              </a:rPr>
              <a:t>        notary = request.POST.get('t1', False)</a:t>
            </a:r>
            <a:endParaRPr lang="en-US" sz="1400" dirty="0">
              <a:latin typeface="Times New Roman"/>
              <a:cs typeface="Times New Roman"/>
            </a:endParaRPr>
          </a:p>
          <a:p>
            <a:pPr>
              <a:buNone/>
            </a:pPr>
            <a:r>
              <a:rPr lang="en-US" sz="1400">
                <a:latin typeface="Times New Roman"/>
                <a:ea typeface="+mn-lt"/>
                <a:cs typeface="+mn-lt"/>
              </a:rPr>
              <a:t>        pin = request.POST.get('t2', False)</a:t>
            </a:r>
            <a:endParaRPr lang="en-US" sz="1400" dirty="0">
              <a:latin typeface="Times New Roman"/>
              <a:cs typeface="Times New Roman"/>
            </a:endParaRPr>
          </a:p>
          <a:p>
            <a:pPr>
              <a:buNone/>
            </a:pPr>
            <a:r>
              <a:rPr lang="en-US" sz="1400">
                <a:latin typeface="Times New Roman"/>
                <a:ea typeface="+mn-lt"/>
                <a:cs typeface="+mn-lt"/>
              </a:rPr>
              <a:t>        filedata = request.FILES['t3'].read()</a:t>
            </a:r>
            <a:endParaRPr lang="en-US" sz="1400" dirty="0">
              <a:latin typeface="Times New Roman"/>
              <a:cs typeface="Times New Roman"/>
            </a:endParaRPr>
          </a:p>
          <a:p>
            <a:pPr>
              <a:buNone/>
            </a:pPr>
            <a:r>
              <a:rPr lang="en-US" sz="1400">
                <a:latin typeface="Times New Roman"/>
                <a:ea typeface="+mn-lt"/>
                <a:cs typeface="+mn-lt"/>
              </a:rPr>
              <a:t>        filename = request.FILES['t3'].name</a:t>
            </a:r>
            <a:endParaRPr lang="en-US" sz="1400" dirty="0">
              <a:latin typeface="Times New Roman"/>
              <a:cs typeface="Times New Roman"/>
            </a:endParaRPr>
          </a:p>
          <a:p>
            <a:pPr>
              <a:buNone/>
            </a:pPr>
            <a:endParaRPr lang="en-US" sz="1400" dirty="0">
              <a:latin typeface="Times New Roman"/>
              <a:cs typeface="Times New Roman"/>
            </a:endParaRPr>
          </a:p>
          <a:p>
            <a:pPr marL="0" indent="0">
              <a:buNone/>
            </a:pPr>
            <a:endParaRPr lang="en-US" sz="1400" dirty="0">
              <a:latin typeface="Times New Roman"/>
              <a:cs typeface="Sabon Next LT"/>
            </a:endParaRPr>
          </a:p>
        </p:txBody>
      </p:sp>
    </p:spTree>
    <p:extLst>
      <p:ext uri="{BB962C8B-B14F-4D97-AF65-F5344CB8AC3E}">
        <p14:creationId xmlns:p14="http://schemas.microsoft.com/office/powerpoint/2010/main" val="3160644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9C0F3-243C-7107-6FF9-7FAD5C2950B8}"/>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7C08D9D-8062-0FAC-FDE8-15F105357E84}"/>
              </a:ext>
            </a:extLst>
          </p:cNvPr>
          <p:cNvSpPr>
            <a:spLocks noGrp="1"/>
          </p:cNvSpPr>
          <p:nvPr>
            <p:ph sz="quarter" idx="4"/>
          </p:nvPr>
        </p:nvSpPr>
        <p:spPr>
          <a:xfrm>
            <a:off x="914400" y="712323"/>
            <a:ext cx="10511627" cy="5968742"/>
          </a:xfrm>
        </p:spPr>
        <p:txBody>
          <a:bodyPr vert="horz" lIns="91440" tIns="91440" rIns="91440" bIns="91440" rtlCol="0" anchor="t">
            <a:normAutofit/>
          </a:bodyPr>
          <a:lstStyle/>
          <a:p>
            <a:pPr>
              <a:buNone/>
            </a:pPr>
            <a:r>
              <a:rPr lang="en-US" sz="1400">
                <a:latin typeface="Times New Roman"/>
                <a:ea typeface="+mn-lt"/>
                <a:cs typeface="+mn-lt"/>
              </a:rPr>
              <a:t>hashcode = hashlib.sha256(filedata).hexdigest()</a:t>
            </a:r>
            <a:endParaRPr lang="en-US" sz="1400">
              <a:latin typeface="Times New Roman"/>
              <a:cs typeface="Times New Roman"/>
            </a:endParaRPr>
          </a:p>
          <a:p>
            <a:pPr>
              <a:buNone/>
            </a:pPr>
            <a:r>
              <a:rPr lang="en-US" sz="1400">
                <a:latin typeface="Times New Roman"/>
                <a:ea typeface="+mn-lt"/>
                <a:cs typeface="+mn-lt"/>
              </a:rPr>
              <a:t>        key = hashlib.sha256(pin.encode()).hexdigest()</a:t>
            </a:r>
            <a:endParaRPr lang="en-US" sz="1400">
              <a:latin typeface="Times New Roman"/>
              <a:cs typeface="Times New Roman"/>
            </a:endParaRPr>
          </a:p>
          <a:p>
            <a:pPr>
              <a:buNone/>
            </a:pPr>
            <a:r>
              <a:rPr lang="en-US" sz="1400">
                <a:latin typeface="Times New Roman"/>
                <a:ea typeface="+mn-lt"/>
                <a:cs typeface="+mn-lt"/>
              </a:rPr>
              <a:t>        status = "none"</a:t>
            </a:r>
            <a:endParaRPr lang="en-US" sz="1400">
              <a:latin typeface="Times New Roman"/>
              <a:cs typeface="Times New Roman"/>
            </a:endParaRPr>
          </a:p>
          <a:p>
            <a:pPr>
              <a:buNone/>
            </a:pPr>
            <a:r>
              <a:rPr lang="en-US" sz="1400">
                <a:latin typeface="Times New Roman"/>
                <a:ea typeface="+mn-lt"/>
                <a:cs typeface="+mn-lt"/>
              </a:rPr>
              <a:t>        for i in range(len(notaryList)):</a:t>
            </a:r>
            <a:endParaRPr lang="en-US" sz="1400">
              <a:latin typeface="Times New Roman"/>
              <a:cs typeface="Times New Roman"/>
            </a:endParaRPr>
          </a:p>
          <a:p>
            <a:pPr>
              <a:buNone/>
            </a:pPr>
            <a:r>
              <a:rPr lang="en-US" sz="1400">
                <a:latin typeface="Times New Roman"/>
                <a:ea typeface="+mn-lt"/>
                <a:cs typeface="+mn-lt"/>
              </a:rPr>
              <a:t>            nl = notaryList[i]</a:t>
            </a:r>
            <a:endParaRPr lang="en-US" sz="1400">
              <a:latin typeface="Times New Roman"/>
              <a:cs typeface="Times New Roman"/>
            </a:endParaRPr>
          </a:p>
          <a:p>
            <a:pPr>
              <a:buNone/>
            </a:pPr>
            <a:r>
              <a:rPr lang="en-US" sz="1400">
                <a:latin typeface="Times New Roman"/>
                <a:ea typeface="+mn-lt"/>
                <a:cs typeface="+mn-lt"/>
              </a:rPr>
              <a:t>            if nl[2] == hashcode:</a:t>
            </a:r>
            <a:endParaRPr lang="en-US" sz="1400">
              <a:latin typeface="Times New Roman"/>
              <a:cs typeface="Times New Roman"/>
            </a:endParaRPr>
          </a:p>
          <a:p>
            <a:pPr>
              <a:buNone/>
            </a:pPr>
            <a:r>
              <a:rPr lang="en-US" sz="1400">
                <a:latin typeface="Times New Roman"/>
                <a:ea typeface="+mn-lt"/>
                <a:cs typeface="+mn-lt"/>
              </a:rPr>
              <a:t>                status = "Your eID Card Alread exists"</a:t>
            </a:r>
            <a:endParaRPr lang="en-US" sz="1400">
              <a:latin typeface="Times New Roman"/>
              <a:cs typeface="Times New Roman"/>
            </a:endParaRPr>
          </a:p>
          <a:p>
            <a:pPr>
              <a:buNone/>
            </a:pPr>
            <a:r>
              <a:rPr lang="en-US" sz="1400">
                <a:latin typeface="Times New Roman"/>
                <a:ea typeface="+mn-lt"/>
                <a:cs typeface="+mn-lt"/>
              </a:rPr>
              <a:t>                break</a:t>
            </a:r>
            <a:endParaRPr lang="en-US" sz="1400">
              <a:latin typeface="Times New Roman"/>
              <a:cs typeface="Times New Roman"/>
            </a:endParaRPr>
          </a:p>
          <a:p>
            <a:pPr>
              <a:buNone/>
            </a:pPr>
            <a:r>
              <a:rPr lang="en-US" sz="1400">
                <a:latin typeface="Times New Roman"/>
                <a:ea typeface="+mn-lt"/>
                <a:cs typeface="+mn-lt"/>
              </a:rPr>
              <a:t>        if status == "none":</a:t>
            </a:r>
            <a:endParaRPr lang="en-US" sz="1400">
              <a:latin typeface="Times New Roman"/>
              <a:cs typeface="Times New Roman"/>
            </a:endParaRPr>
          </a:p>
          <a:p>
            <a:pPr>
              <a:buNone/>
            </a:pPr>
            <a:r>
              <a:rPr lang="en-US" sz="1400">
                <a:latin typeface="Times New Roman"/>
                <a:ea typeface="+mn-lt"/>
                <a:cs typeface="+mn-lt"/>
              </a:rPr>
              <a:t>            msg = contract.functions.RegisterHash(username, filename, hashcode, pin+"$"+notary, str(today), key).transact()</a:t>
            </a:r>
            <a:endParaRPr lang="en-US" sz="1400">
              <a:latin typeface="Times New Roman"/>
              <a:cs typeface="Times New Roman"/>
            </a:endParaRPr>
          </a:p>
          <a:p>
            <a:pPr>
              <a:buNone/>
            </a:pPr>
            <a:r>
              <a:rPr lang="en-US" sz="1400">
                <a:latin typeface="Times New Roman"/>
                <a:ea typeface="+mn-lt"/>
                <a:cs typeface="+mn-lt"/>
              </a:rPr>
              <a:t>            tx_receipt = web3.eth.waitForTransactionReceipt(msg)</a:t>
            </a:r>
            <a:endParaRPr lang="en-US" sz="1400">
              <a:latin typeface="Times New Roman"/>
              <a:cs typeface="Times New Roman"/>
            </a:endParaRPr>
          </a:p>
          <a:p>
            <a:pPr>
              <a:buNone/>
            </a:pPr>
            <a:r>
              <a:rPr lang="en-US" sz="1400">
                <a:latin typeface="Times New Roman"/>
                <a:ea typeface="+mn-lt"/>
                <a:cs typeface="+mn-lt"/>
              </a:rPr>
              <a:t>            notaryList.append([username, filename, hashcode, pin+"$"+notary, str(today), key])</a:t>
            </a:r>
            <a:endParaRPr lang="en-US" sz="1400">
              <a:latin typeface="Times New Roman"/>
              <a:cs typeface="Times New Roman"/>
            </a:endParaRPr>
          </a:p>
          <a:p>
            <a:pPr marL="0" indent="0">
              <a:buNone/>
            </a:pPr>
            <a:r>
              <a:rPr lang="en-US" sz="1400" dirty="0">
                <a:latin typeface="Times New Roman"/>
                <a:cs typeface="Sabon Next LT"/>
              </a:rPr>
              <a:t>            </a:t>
            </a:r>
            <a:r>
              <a:rPr lang="en-US" sz="1400" dirty="0">
                <a:ea typeface="+mn-lt"/>
                <a:cs typeface="+mn-lt"/>
              </a:rPr>
              <a:t> </a:t>
            </a:r>
            <a:r>
              <a:rPr lang="en-US" sz="1400">
                <a:latin typeface="Times New Roman"/>
                <a:ea typeface="+mn-lt"/>
                <a:cs typeface="+mn-lt"/>
              </a:rPr>
              <a:t> status = "Your notary details successfully saved in Blockchain using below details&lt;br/&gt;"+str(tx_receipt)</a:t>
            </a:r>
          </a:p>
          <a:p>
            <a:pPr>
              <a:buNone/>
            </a:pPr>
            <a:r>
              <a:rPr lang="en-US" sz="1400">
                <a:latin typeface="Times New Roman"/>
                <a:ea typeface="+mn-lt"/>
                <a:cs typeface="+mn-lt"/>
              </a:rPr>
              <a:t>        else:</a:t>
            </a:r>
            <a:endParaRPr lang="en-US" sz="1400">
              <a:latin typeface="Times New Roman"/>
              <a:cs typeface="Sabon Next LT"/>
            </a:endParaRPr>
          </a:p>
          <a:p>
            <a:pPr>
              <a:buNone/>
            </a:pPr>
            <a:r>
              <a:rPr lang="en-US" sz="1400">
                <a:latin typeface="Times New Roman"/>
                <a:ea typeface="+mn-lt"/>
                <a:cs typeface="+mn-lt"/>
              </a:rPr>
              <a:t>            status = "Error in saving Notary details"</a:t>
            </a:r>
            <a:endParaRPr lang="en-US" sz="1400">
              <a:latin typeface="Times New Roman"/>
              <a:cs typeface="Sabon Next LT"/>
            </a:endParaRPr>
          </a:p>
          <a:p>
            <a:pPr>
              <a:buNone/>
            </a:pPr>
            <a:r>
              <a:rPr lang="en-US" sz="1400">
                <a:latin typeface="Times New Roman"/>
                <a:ea typeface="+mn-lt"/>
                <a:cs typeface="+mn-lt"/>
              </a:rPr>
              <a:t>        context= {'data': status}</a:t>
            </a:r>
            <a:endParaRPr lang="en-US" sz="1400">
              <a:latin typeface="Times New Roman"/>
              <a:cs typeface="Sabon Next LT"/>
            </a:endParaRPr>
          </a:p>
          <a:p>
            <a:pPr>
              <a:buNone/>
            </a:pPr>
            <a:r>
              <a:rPr lang="en-US" sz="1400">
                <a:latin typeface="Times New Roman"/>
                <a:ea typeface="+mn-lt"/>
                <a:cs typeface="+mn-lt"/>
              </a:rPr>
              <a:t>        return render(request, 'AddNotary.html', context)</a:t>
            </a:r>
            <a:endParaRPr lang="en-US" sz="1400">
              <a:latin typeface="Times New Roman"/>
              <a:cs typeface="Sabon Next LT"/>
            </a:endParaRPr>
          </a:p>
          <a:p>
            <a:pPr>
              <a:buNone/>
            </a:pPr>
            <a:endParaRPr lang="en-US"/>
          </a:p>
          <a:p>
            <a:pPr>
              <a:buNone/>
            </a:pPr>
            <a:endParaRPr lang="en-US" sz="1400" dirty="0">
              <a:latin typeface="Times New Roman"/>
              <a:cs typeface="Sabon Next LT"/>
            </a:endParaRPr>
          </a:p>
          <a:p>
            <a:pPr marL="0" indent="0">
              <a:buNone/>
            </a:pPr>
            <a:endParaRPr lang="en-US" sz="1400" dirty="0">
              <a:latin typeface="Times New Roman"/>
              <a:cs typeface="Sabon Next LT"/>
            </a:endParaRPr>
          </a:p>
        </p:txBody>
      </p:sp>
    </p:spTree>
    <p:extLst>
      <p:ext uri="{BB962C8B-B14F-4D97-AF65-F5344CB8AC3E}">
        <p14:creationId xmlns:p14="http://schemas.microsoft.com/office/powerpoint/2010/main" val="3704411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9FA04-C53C-A464-374F-4E24D9B27670}"/>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0B83786-130C-2A73-6C21-FD0A0A00E6F6}"/>
              </a:ext>
            </a:extLst>
          </p:cNvPr>
          <p:cNvSpPr>
            <a:spLocks noGrp="1"/>
          </p:cNvSpPr>
          <p:nvPr>
            <p:ph sz="quarter" idx="4"/>
          </p:nvPr>
        </p:nvSpPr>
        <p:spPr>
          <a:xfrm>
            <a:off x="914400" y="712323"/>
            <a:ext cx="10511627" cy="5968742"/>
          </a:xfrm>
        </p:spPr>
        <p:txBody>
          <a:bodyPr vert="horz" lIns="91440" tIns="91440" rIns="91440" bIns="91440" rtlCol="0" anchor="t">
            <a:normAutofit/>
          </a:bodyPr>
          <a:lstStyle/>
          <a:p>
            <a:pPr>
              <a:buNone/>
            </a:pPr>
            <a:r>
              <a:rPr lang="en-US" sz="1400">
                <a:latin typeface="Times New Roman"/>
                <a:ea typeface="+mn-lt"/>
                <a:cs typeface="+mn-lt"/>
              </a:rPr>
              <a:t>def DeleteNotaryAction(request):</a:t>
            </a:r>
            <a:endParaRPr lang="en-US" sz="1400" dirty="0">
              <a:latin typeface="Times New Roman"/>
              <a:cs typeface="Times New Roman"/>
            </a:endParaRPr>
          </a:p>
          <a:p>
            <a:pPr>
              <a:buNone/>
            </a:pPr>
            <a:r>
              <a:rPr lang="en-US" sz="1400">
                <a:latin typeface="Times New Roman"/>
                <a:ea typeface="+mn-lt"/>
                <a:cs typeface="+mn-lt"/>
              </a:rPr>
              <a:t>    if request.method == 'GET':</a:t>
            </a:r>
            <a:endParaRPr lang="en-US" sz="1400" dirty="0">
              <a:latin typeface="Times New Roman"/>
              <a:cs typeface="Times New Roman"/>
            </a:endParaRPr>
          </a:p>
          <a:p>
            <a:pPr>
              <a:buNone/>
            </a:pPr>
            <a:r>
              <a:rPr lang="en-US" sz="1400">
                <a:latin typeface="Times New Roman"/>
                <a:ea typeface="+mn-lt"/>
                <a:cs typeface="+mn-lt"/>
              </a:rPr>
              <a:t>        global uname, contract, notaryList</a:t>
            </a:r>
            <a:endParaRPr lang="en-US" sz="1400" dirty="0">
              <a:latin typeface="Times New Roman"/>
              <a:cs typeface="Times New Roman"/>
            </a:endParaRPr>
          </a:p>
          <a:p>
            <a:pPr>
              <a:buNone/>
            </a:pPr>
            <a:r>
              <a:rPr lang="en-US" sz="1400">
                <a:latin typeface="Times New Roman"/>
                <a:ea typeface="+mn-lt"/>
                <a:cs typeface="+mn-lt"/>
              </a:rPr>
              <a:t>        rid = request.GET['file']</a:t>
            </a:r>
            <a:endParaRPr lang="en-US" sz="1400" dirty="0">
              <a:latin typeface="Times New Roman"/>
              <a:cs typeface="Times New Roman"/>
            </a:endParaRPr>
          </a:p>
          <a:p>
            <a:pPr>
              <a:buNone/>
            </a:pPr>
            <a:r>
              <a:rPr lang="en-US" sz="1400">
                <a:latin typeface="Times New Roman"/>
                <a:ea typeface="+mn-lt"/>
                <a:cs typeface="+mn-lt"/>
              </a:rPr>
              <a:t>        contract.functions.deleteKey(int(rid)).transact()</a:t>
            </a:r>
            <a:endParaRPr lang="en-US" sz="1400" dirty="0">
              <a:latin typeface="Times New Roman"/>
              <a:cs typeface="Times New Roman"/>
            </a:endParaRPr>
          </a:p>
          <a:p>
            <a:pPr>
              <a:buNone/>
            </a:pPr>
            <a:r>
              <a:rPr lang="en-US" sz="1400">
                <a:latin typeface="Times New Roman"/>
                <a:ea typeface="+mn-lt"/>
                <a:cs typeface="+mn-lt"/>
              </a:rPr>
              <a:t>        nl = notaryList[int(rid)]</a:t>
            </a:r>
            <a:endParaRPr lang="en-US" sz="1400" dirty="0">
              <a:latin typeface="Times New Roman"/>
              <a:cs typeface="Times New Roman"/>
            </a:endParaRPr>
          </a:p>
          <a:p>
            <a:pPr>
              <a:buNone/>
            </a:pPr>
            <a:r>
              <a:rPr lang="en-US" sz="1400">
                <a:latin typeface="Times New Roman"/>
                <a:ea typeface="+mn-lt"/>
                <a:cs typeface="+mn-lt"/>
              </a:rPr>
              <a:t>        nl[2] = "Delete"</a:t>
            </a:r>
            <a:endParaRPr lang="en-US" sz="1400" dirty="0">
              <a:latin typeface="Times New Roman"/>
              <a:cs typeface="Times New Roman"/>
            </a:endParaRPr>
          </a:p>
          <a:p>
            <a:pPr>
              <a:buNone/>
            </a:pPr>
            <a:r>
              <a:rPr lang="en-US" sz="1400">
                <a:latin typeface="Times New Roman"/>
                <a:ea typeface="+mn-lt"/>
                <a:cs typeface="+mn-lt"/>
              </a:rPr>
              <a:t>        context= {'data': "Given notary key deleted from Blockchain"}        </a:t>
            </a:r>
            <a:endParaRPr lang="en-US" sz="1400" dirty="0">
              <a:latin typeface="Times New Roman"/>
              <a:cs typeface="Times New Roman"/>
            </a:endParaRPr>
          </a:p>
          <a:p>
            <a:pPr>
              <a:buNone/>
            </a:pPr>
            <a:r>
              <a:rPr lang="en-US" sz="1400">
                <a:latin typeface="Times New Roman"/>
                <a:ea typeface="+mn-lt"/>
                <a:cs typeface="+mn-lt"/>
              </a:rPr>
              <a:t>        return render(request, 'UserScreen.html', context)</a:t>
            </a:r>
            <a:endParaRPr lang="en-US" sz="1400" dirty="0">
              <a:latin typeface="Times New Roman"/>
              <a:cs typeface="Times New Roman"/>
            </a:endParaRPr>
          </a:p>
          <a:p>
            <a:pPr>
              <a:buNone/>
            </a:pPr>
            <a:endParaRPr lang="en-US" sz="1400" dirty="0">
              <a:latin typeface="Times New Roman"/>
              <a:cs typeface="Times New Roman"/>
            </a:endParaRPr>
          </a:p>
          <a:p>
            <a:pPr>
              <a:buNone/>
            </a:pPr>
            <a:r>
              <a:rPr lang="en-US" sz="1400">
                <a:latin typeface="Times New Roman"/>
                <a:ea typeface="+mn-lt"/>
                <a:cs typeface="+mn-lt"/>
              </a:rPr>
              <a:t>def ViewNotary(request):</a:t>
            </a:r>
            <a:endParaRPr lang="en-US" sz="1400" dirty="0">
              <a:latin typeface="Times New Roman"/>
              <a:cs typeface="Times New Roman"/>
            </a:endParaRPr>
          </a:p>
          <a:p>
            <a:pPr>
              <a:buNone/>
            </a:pPr>
            <a:r>
              <a:rPr lang="en-US" sz="1400">
                <a:latin typeface="Times New Roman"/>
                <a:ea typeface="+mn-lt"/>
                <a:cs typeface="+mn-lt"/>
              </a:rPr>
              <a:t>    if request.method == 'GET':</a:t>
            </a:r>
            <a:endParaRPr lang="en-US" sz="1400" dirty="0">
              <a:latin typeface="Times New Roman"/>
              <a:cs typeface="Times New Roman"/>
            </a:endParaRPr>
          </a:p>
          <a:p>
            <a:pPr>
              <a:buNone/>
            </a:pPr>
            <a:r>
              <a:rPr lang="en-US" sz="1400">
                <a:latin typeface="Times New Roman"/>
                <a:ea typeface="+mn-lt"/>
                <a:cs typeface="+mn-lt"/>
              </a:rPr>
              <a:t>        global contract, notaryList, username</a:t>
            </a:r>
            <a:endParaRPr lang="en-US" sz="1400" dirty="0">
              <a:latin typeface="Times New Roman"/>
              <a:cs typeface="Times New Roman"/>
            </a:endParaRPr>
          </a:p>
          <a:p>
            <a:pPr>
              <a:buNone/>
            </a:pPr>
            <a:r>
              <a:rPr lang="en-US" sz="1400" dirty="0">
                <a:latin typeface="Times New Roman"/>
                <a:ea typeface="+mn-lt"/>
                <a:cs typeface="+mn-lt"/>
              </a:rPr>
              <a:t>        </a:t>
            </a:r>
            <a:r>
              <a:rPr lang="en-US" sz="1400">
                <a:latin typeface="Times New Roman"/>
                <a:ea typeface="+mn-lt"/>
                <a:cs typeface="+mn-lt"/>
              </a:rPr>
              <a:t>output = '&lt;table border=1 align=center&gt;'</a:t>
            </a:r>
            <a:endParaRPr lang="en-US" sz="1400">
              <a:latin typeface="Times New Roman"/>
              <a:cs typeface="Sabon Next LT"/>
            </a:endParaRPr>
          </a:p>
          <a:p>
            <a:pPr marL="0" indent="0">
              <a:buNone/>
            </a:pPr>
            <a:r>
              <a:rPr lang="en-US" sz="1400" dirty="0">
                <a:latin typeface="Times New Roman"/>
                <a:cs typeface="Sabon Next LT"/>
              </a:rPr>
              <a:t>        </a:t>
            </a:r>
            <a:r>
              <a:rPr lang="en-US" sz="1400">
                <a:latin typeface="Times New Roman"/>
                <a:ea typeface="+mn-lt"/>
                <a:cs typeface="+mn-lt"/>
              </a:rPr>
              <a:t>output+='&lt;tr&gt;&lt;th&gt;&lt;font size=3 color=black&gt;Owner Name&lt;/font&gt;&lt;/th&gt;'</a:t>
            </a:r>
          </a:p>
          <a:p>
            <a:pPr>
              <a:buNone/>
            </a:pPr>
            <a:r>
              <a:rPr lang="en-US" sz="1400">
                <a:latin typeface="Times New Roman"/>
                <a:ea typeface="+mn-lt"/>
                <a:cs typeface="+mn-lt"/>
              </a:rPr>
              <a:t>        output+='&lt;th&gt;&lt;font size=3 color=black&gt;eID File Name&lt;/font&gt;&lt;/th&gt;'</a:t>
            </a:r>
            <a:endParaRPr lang="en-US" sz="1400">
              <a:latin typeface="Times New Roman"/>
              <a:cs typeface="Times New Roman"/>
            </a:endParaRPr>
          </a:p>
          <a:p>
            <a:pPr>
              <a:buNone/>
            </a:pPr>
            <a:r>
              <a:rPr lang="en-US" sz="1400">
                <a:latin typeface="Times New Roman"/>
                <a:ea typeface="+mn-lt"/>
                <a:cs typeface="+mn-lt"/>
              </a:rPr>
              <a:t>        output+='&lt;th&gt;&lt;font size=3 color=black&gt;Hashcode&lt;/font&gt;&lt;/th&gt;'</a:t>
            </a:r>
            <a:endParaRPr lang="en-US" sz="1400">
              <a:latin typeface="Times New Roman"/>
              <a:cs typeface="Times New Roman"/>
            </a:endParaRPr>
          </a:p>
          <a:p>
            <a:pPr>
              <a:buNone/>
            </a:pPr>
            <a:endParaRPr lang="en-US" sz="1400" dirty="0">
              <a:latin typeface="Times New Roman"/>
              <a:cs typeface="Sabon Next LT"/>
            </a:endParaRPr>
          </a:p>
          <a:p>
            <a:pPr marL="0" indent="0">
              <a:buNone/>
            </a:pPr>
            <a:endParaRPr lang="en-US" sz="1400" dirty="0">
              <a:latin typeface="Times New Roman"/>
              <a:cs typeface="Sabon Next LT"/>
            </a:endParaRPr>
          </a:p>
        </p:txBody>
      </p:sp>
    </p:spTree>
    <p:extLst>
      <p:ext uri="{BB962C8B-B14F-4D97-AF65-F5344CB8AC3E}">
        <p14:creationId xmlns:p14="http://schemas.microsoft.com/office/powerpoint/2010/main" val="2913477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69F60-46FC-EEA9-AA67-7E9050BA0E01}"/>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660B1D6-743F-E0F5-FAA8-848F80712E4E}"/>
              </a:ext>
            </a:extLst>
          </p:cNvPr>
          <p:cNvSpPr>
            <a:spLocks noGrp="1"/>
          </p:cNvSpPr>
          <p:nvPr>
            <p:ph sz="quarter" idx="4"/>
          </p:nvPr>
        </p:nvSpPr>
        <p:spPr>
          <a:xfrm>
            <a:off x="914400" y="499672"/>
            <a:ext cx="10511627" cy="6181393"/>
          </a:xfrm>
        </p:spPr>
        <p:txBody>
          <a:bodyPr vert="horz" lIns="91440" tIns="91440" rIns="91440" bIns="91440" rtlCol="0" anchor="t">
            <a:normAutofit lnSpcReduction="10000"/>
          </a:bodyPr>
          <a:lstStyle/>
          <a:p>
            <a:pPr>
              <a:buNone/>
            </a:pPr>
            <a:r>
              <a:rPr lang="en-US" sz="1400">
                <a:latin typeface="Times New Roman"/>
                <a:ea typeface="+mn-lt"/>
                <a:cs typeface="+mn-lt"/>
              </a:rPr>
              <a:t>output+='&lt;th&gt;&lt;font size=3 color=black&gt;Signature&lt;/font&gt;&lt;/th&gt;'</a:t>
            </a:r>
            <a:endParaRPr lang="en-US" sz="1400">
              <a:latin typeface="Times New Roman"/>
              <a:cs typeface="Times New Roman"/>
            </a:endParaRPr>
          </a:p>
          <a:p>
            <a:pPr>
              <a:buNone/>
            </a:pPr>
            <a:r>
              <a:rPr lang="en-US" sz="1400">
                <a:latin typeface="Times New Roman"/>
                <a:ea typeface="+mn-lt"/>
                <a:cs typeface="+mn-lt"/>
              </a:rPr>
              <a:t>        output+='&lt;th&gt;&lt;font size=3 color=black&gt;Date&lt;/font&gt;&lt;/th&gt;'</a:t>
            </a:r>
            <a:endParaRPr lang="en-US" sz="1400">
              <a:latin typeface="Times New Roman"/>
              <a:cs typeface="Times New Roman"/>
            </a:endParaRPr>
          </a:p>
          <a:p>
            <a:pPr>
              <a:buNone/>
            </a:pPr>
            <a:r>
              <a:rPr lang="en-US" sz="1400">
                <a:latin typeface="Times New Roman"/>
                <a:ea typeface="+mn-lt"/>
                <a:cs typeface="+mn-lt"/>
              </a:rPr>
              <a:t>        output+='&lt;th&gt;&lt;font size=3 color=black&gt;Key&lt;/font&gt;&lt;/th&gt;&lt;/tr&gt;'</a:t>
            </a:r>
            <a:endParaRPr lang="en-US" sz="1400">
              <a:latin typeface="Times New Roman"/>
              <a:cs typeface="Times New Roman"/>
            </a:endParaRPr>
          </a:p>
          <a:p>
            <a:pPr>
              <a:buNone/>
            </a:pPr>
            <a:r>
              <a:rPr lang="en-US" sz="1400">
                <a:latin typeface="Times New Roman"/>
                <a:ea typeface="+mn-lt"/>
                <a:cs typeface="+mn-lt"/>
              </a:rPr>
              <a:t>        for i in range(len(notaryList)):</a:t>
            </a:r>
            <a:endParaRPr lang="en-US" sz="1400">
              <a:latin typeface="Times New Roman"/>
              <a:cs typeface="Times New Roman"/>
            </a:endParaRPr>
          </a:p>
          <a:p>
            <a:pPr>
              <a:buNone/>
            </a:pPr>
            <a:r>
              <a:rPr lang="en-US" sz="1400">
                <a:latin typeface="Times New Roman"/>
                <a:ea typeface="+mn-lt"/>
                <a:cs typeface="+mn-lt"/>
              </a:rPr>
              <a:t>            nl = notaryList[i]</a:t>
            </a:r>
            <a:endParaRPr lang="en-US" sz="1400">
              <a:latin typeface="Times New Roman"/>
              <a:cs typeface="Times New Roman"/>
            </a:endParaRPr>
          </a:p>
          <a:p>
            <a:pPr>
              <a:buNone/>
            </a:pPr>
            <a:r>
              <a:rPr lang="en-US" sz="1400">
                <a:latin typeface="Times New Roman"/>
                <a:ea typeface="+mn-lt"/>
                <a:cs typeface="+mn-lt"/>
              </a:rPr>
              <a:t>            if nl[0] == username:</a:t>
            </a:r>
            <a:endParaRPr lang="en-US" sz="1400">
              <a:latin typeface="Times New Roman"/>
              <a:cs typeface="Times New Roman"/>
            </a:endParaRPr>
          </a:p>
          <a:p>
            <a:pPr>
              <a:buNone/>
            </a:pPr>
            <a:r>
              <a:rPr lang="en-US" sz="1400">
                <a:latin typeface="Times New Roman"/>
                <a:ea typeface="+mn-lt"/>
                <a:cs typeface="+mn-lt"/>
              </a:rPr>
              <a:t>                arr = nl[3].split("$")</a:t>
            </a:r>
            <a:endParaRPr lang="en-US" sz="1400">
              <a:latin typeface="Times New Roman"/>
              <a:cs typeface="Times New Roman"/>
            </a:endParaRPr>
          </a:p>
          <a:p>
            <a:pPr>
              <a:buNone/>
            </a:pPr>
            <a:r>
              <a:rPr lang="en-US" sz="1400">
                <a:latin typeface="Times New Roman"/>
                <a:ea typeface="+mn-lt"/>
                <a:cs typeface="+mn-lt"/>
              </a:rPr>
              <a:t>                output+='&lt;tr&gt;&lt;td&gt;&lt;font size=3 color=black&gt;'+nl[0]+'&lt;/font&gt;&lt;/td&gt;'</a:t>
            </a:r>
            <a:endParaRPr lang="en-US" sz="1400">
              <a:latin typeface="Times New Roman"/>
              <a:cs typeface="Times New Roman"/>
            </a:endParaRPr>
          </a:p>
          <a:p>
            <a:pPr>
              <a:buNone/>
            </a:pPr>
            <a:r>
              <a:rPr lang="en-US" sz="1400">
                <a:latin typeface="Times New Roman"/>
                <a:ea typeface="+mn-lt"/>
                <a:cs typeface="+mn-lt"/>
              </a:rPr>
              <a:t>                output+='&lt;td&gt;&lt;font size=3 color=black&gt;'+nl[1]+'&lt;/font&gt;&lt;/td&gt;'</a:t>
            </a:r>
            <a:endParaRPr lang="en-US" sz="1400">
              <a:latin typeface="Times New Roman"/>
              <a:cs typeface="Times New Roman"/>
            </a:endParaRPr>
          </a:p>
          <a:p>
            <a:pPr>
              <a:buNone/>
            </a:pPr>
            <a:r>
              <a:rPr lang="en-US" sz="1400">
                <a:latin typeface="Times New Roman"/>
                <a:ea typeface="+mn-lt"/>
                <a:cs typeface="+mn-lt"/>
              </a:rPr>
              <a:t>                output+='&lt;td&gt;&lt;font size=3 color=black&gt;'+nl[2][0:20]+'&lt;/font&gt;&lt;/td&gt;'</a:t>
            </a:r>
            <a:endParaRPr lang="en-US" sz="1400">
              <a:latin typeface="Times New Roman"/>
              <a:cs typeface="Times New Roman"/>
            </a:endParaRPr>
          </a:p>
          <a:p>
            <a:pPr>
              <a:buNone/>
            </a:pPr>
            <a:r>
              <a:rPr lang="en-US" sz="1400">
                <a:latin typeface="Times New Roman"/>
                <a:ea typeface="+mn-lt"/>
                <a:cs typeface="+mn-lt"/>
              </a:rPr>
              <a:t>                output+='&lt;td&gt;&lt;font size=3 color=black&gt;'+arr[0]+'&lt;/font&gt;&lt;/td&gt;'</a:t>
            </a:r>
            <a:endParaRPr lang="en-US" sz="1400">
              <a:latin typeface="Times New Roman"/>
              <a:cs typeface="Times New Roman"/>
            </a:endParaRPr>
          </a:p>
          <a:p>
            <a:pPr>
              <a:buNone/>
            </a:pPr>
            <a:r>
              <a:rPr lang="en-US" sz="1400">
                <a:latin typeface="Times New Roman"/>
                <a:ea typeface="+mn-lt"/>
                <a:cs typeface="+mn-lt"/>
              </a:rPr>
              <a:t>                output+='&lt;td&gt;&lt;font size=3 color=black&gt;'+nl[4]+'&lt;/font&gt;&lt;/td&gt;'</a:t>
            </a:r>
            <a:endParaRPr lang="en-US" sz="1400">
              <a:latin typeface="Times New Roman"/>
              <a:cs typeface="Times New Roman"/>
            </a:endParaRPr>
          </a:p>
          <a:p>
            <a:pPr>
              <a:buNone/>
            </a:pPr>
            <a:r>
              <a:rPr lang="en-US" sz="1400">
                <a:latin typeface="Times New Roman"/>
                <a:ea typeface="+mn-lt"/>
                <a:cs typeface="+mn-lt"/>
              </a:rPr>
              <a:t>                output+='&lt;td&gt;&lt;font size=3 color=black&gt;'+nl[5][0:20]+'&lt;/font&gt;&lt;/td&gt;&lt;/tr&gt;'</a:t>
            </a:r>
            <a:endParaRPr lang="en-US" sz="1400">
              <a:latin typeface="Times New Roman"/>
              <a:cs typeface="Times New Roman"/>
            </a:endParaRPr>
          </a:p>
          <a:p>
            <a:pPr>
              <a:buNone/>
            </a:pPr>
            <a:r>
              <a:rPr lang="en-US" sz="1400">
                <a:latin typeface="Times New Roman"/>
                <a:ea typeface="+mn-lt"/>
                <a:cs typeface="+mn-lt"/>
              </a:rPr>
              <a:t>                output+='&lt;tr&gt;&lt;td&gt;&lt;font size=3 color=black&gt;Notary Text : '+arr[1]+'&lt;/font&gt;&lt;/td&gt;&lt;/tr&gt;'</a:t>
            </a:r>
            <a:endParaRPr lang="en-US" sz="1400">
              <a:latin typeface="Times New Roman"/>
              <a:cs typeface="Times New Roman"/>
            </a:endParaRPr>
          </a:p>
          <a:p>
            <a:pPr>
              <a:buNone/>
            </a:pPr>
            <a:r>
              <a:rPr lang="en-US" sz="1400">
                <a:latin typeface="Times New Roman"/>
                <a:ea typeface="+mn-lt"/>
                <a:cs typeface="+mn-lt"/>
              </a:rPr>
              <a:t>context= {'data': output}        </a:t>
            </a:r>
            <a:endParaRPr lang="en-US" sz="1400">
              <a:latin typeface="Times New Roman"/>
              <a:cs typeface="Times New Roman"/>
            </a:endParaRPr>
          </a:p>
          <a:p>
            <a:pPr>
              <a:buNone/>
            </a:pPr>
            <a:r>
              <a:rPr lang="en-US" sz="1400">
                <a:latin typeface="Times New Roman"/>
                <a:ea typeface="+mn-lt"/>
                <a:cs typeface="+mn-lt"/>
              </a:rPr>
              <a:t>        return render(request, 'UserScreen.html', context)     </a:t>
            </a:r>
            <a:endParaRPr lang="en-US" sz="1400">
              <a:latin typeface="Times New Roman"/>
              <a:cs typeface="Times New Roman"/>
            </a:endParaRPr>
          </a:p>
          <a:p>
            <a:pPr>
              <a:buNone/>
            </a:pPr>
            <a:r>
              <a:rPr lang="en-US" sz="1400">
                <a:latin typeface="Times New Roman"/>
                <a:ea typeface="+mn-lt"/>
                <a:cs typeface="+mn-lt"/>
              </a:rPr>
              <a:t>def DeleteNotary(request):</a:t>
            </a:r>
            <a:endParaRPr lang="en-US" sz="1400">
              <a:latin typeface="Times New Roman"/>
              <a:cs typeface="Times New Roman"/>
            </a:endParaRPr>
          </a:p>
          <a:p>
            <a:pPr>
              <a:buNone/>
            </a:pPr>
            <a:r>
              <a:rPr lang="en-US" sz="1400">
                <a:latin typeface="Times New Roman"/>
                <a:ea typeface="+mn-lt"/>
                <a:cs typeface="+mn-lt"/>
              </a:rPr>
              <a:t>    if request.method == 'GET':</a:t>
            </a:r>
            <a:endParaRPr lang="en-US" sz="1400">
              <a:latin typeface="Times New Roman"/>
              <a:cs typeface="Times New Roman"/>
            </a:endParaRPr>
          </a:p>
          <a:p>
            <a:pPr marL="0" indent="0">
              <a:buNone/>
            </a:pPr>
            <a:endParaRPr lang="en-US" sz="1400" dirty="0">
              <a:latin typeface="Times New Roman"/>
              <a:cs typeface="Sabon Next LT"/>
            </a:endParaRPr>
          </a:p>
        </p:txBody>
      </p:sp>
    </p:spTree>
    <p:extLst>
      <p:ext uri="{BB962C8B-B14F-4D97-AF65-F5344CB8AC3E}">
        <p14:creationId xmlns:p14="http://schemas.microsoft.com/office/powerpoint/2010/main" val="1320400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079D9-C6D8-3CA1-8E59-6AA8455ADAD0}"/>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8A92F1E-80F3-A192-5495-02BCDF60022D}"/>
              </a:ext>
            </a:extLst>
          </p:cNvPr>
          <p:cNvSpPr>
            <a:spLocks noGrp="1"/>
          </p:cNvSpPr>
          <p:nvPr>
            <p:ph sz="quarter" idx="4"/>
          </p:nvPr>
        </p:nvSpPr>
        <p:spPr>
          <a:xfrm>
            <a:off x="914400" y="499672"/>
            <a:ext cx="10511627" cy="6181393"/>
          </a:xfrm>
        </p:spPr>
        <p:txBody>
          <a:bodyPr vert="horz" lIns="91440" tIns="91440" rIns="91440" bIns="91440" rtlCol="0" anchor="t">
            <a:normAutofit/>
          </a:bodyPr>
          <a:lstStyle/>
          <a:p>
            <a:pPr>
              <a:buNone/>
            </a:pPr>
            <a:r>
              <a:rPr lang="en-US" sz="1400">
                <a:latin typeface="Times New Roman"/>
                <a:ea typeface="+mn-lt"/>
                <a:cs typeface="+mn-lt"/>
              </a:rPr>
              <a:t>def LoginAction(request):</a:t>
            </a:r>
            <a:endParaRPr lang="en-US" sz="1400">
              <a:latin typeface="Times New Roman"/>
              <a:cs typeface="Times New Roman"/>
            </a:endParaRPr>
          </a:p>
          <a:p>
            <a:pPr>
              <a:buNone/>
            </a:pPr>
            <a:r>
              <a:rPr lang="en-US" sz="1400">
                <a:latin typeface="Times New Roman"/>
                <a:ea typeface="+mn-lt"/>
                <a:cs typeface="+mn-lt"/>
              </a:rPr>
              <a:t>    if request.method == 'POST':</a:t>
            </a:r>
            <a:endParaRPr lang="en-US" sz="1400">
              <a:latin typeface="Times New Roman"/>
              <a:cs typeface="Times New Roman"/>
            </a:endParaRPr>
          </a:p>
          <a:p>
            <a:pPr>
              <a:buNone/>
            </a:pPr>
            <a:r>
              <a:rPr lang="en-US" sz="1400">
                <a:latin typeface="Times New Roman"/>
                <a:ea typeface="+mn-lt"/>
                <a:cs typeface="+mn-lt"/>
              </a:rPr>
              <a:t>        global username, usersList</a:t>
            </a:r>
            <a:endParaRPr lang="en-US" sz="1400">
              <a:latin typeface="Times New Roman"/>
              <a:cs typeface="Times New Roman"/>
            </a:endParaRPr>
          </a:p>
          <a:p>
            <a:pPr>
              <a:buNone/>
            </a:pPr>
            <a:r>
              <a:rPr lang="en-US" sz="1400">
                <a:latin typeface="Times New Roman"/>
                <a:ea typeface="+mn-lt"/>
                <a:cs typeface="+mn-lt"/>
              </a:rPr>
              <a:t>        username = request.POST.get('t1', False)</a:t>
            </a:r>
            <a:endParaRPr lang="en-US" sz="1400">
              <a:latin typeface="Times New Roman"/>
              <a:cs typeface="Times New Roman"/>
            </a:endParaRPr>
          </a:p>
          <a:p>
            <a:pPr>
              <a:buNone/>
            </a:pPr>
            <a:r>
              <a:rPr lang="en-US" sz="1400">
                <a:latin typeface="Times New Roman"/>
                <a:ea typeface="+mn-lt"/>
                <a:cs typeface="+mn-lt"/>
              </a:rPr>
              <a:t>        password = request.POST.get('t2', False)</a:t>
            </a:r>
            <a:endParaRPr lang="en-US" sz="1400">
              <a:latin typeface="Times New Roman"/>
              <a:cs typeface="Times New Roman"/>
            </a:endParaRPr>
          </a:p>
          <a:p>
            <a:pPr>
              <a:buNone/>
            </a:pPr>
            <a:r>
              <a:rPr lang="en-US" sz="1400">
                <a:latin typeface="Times New Roman"/>
                <a:ea typeface="+mn-lt"/>
                <a:cs typeface="+mn-lt"/>
              </a:rPr>
              <a:t>        status = 'none'</a:t>
            </a:r>
            <a:endParaRPr lang="en-US" sz="1400">
              <a:latin typeface="Times New Roman"/>
              <a:cs typeface="Times New Roman"/>
            </a:endParaRPr>
          </a:p>
          <a:p>
            <a:pPr>
              <a:buNone/>
            </a:pPr>
            <a:r>
              <a:rPr lang="en-US" sz="1400">
                <a:latin typeface="Times New Roman"/>
                <a:ea typeface="+mn-lt"/>
                <a:cs typeface="+mn-lt"/>
              </a:rPr>
              <a:t>        for i in range(len(usersList)):</a:t>
            </a:r>
            <a:endParaRPr lang="en-US" sz="1400">
              <a:latin typeface="Times New Roman"/>
              <a:cs typeface="Times New Roman"/>
            </a:endParaRPr>
          </a:p>
          <a:p>
            <a:pPr>
              <a:buNone/>
            </a:pPr>
            <a:r>
              <a:rPr lang="en-US" sz="1400">
                <a:latin typeface="Times New Roman"/>
                <a:ea typeface="+mn-lt"/>
                <a:cs typeface="+mn-lt"/>
              </a:rPr>
              <a:t>            ul = usersList[i]</a:t>
            </a:r>
            <a:endParaRPr lang="en-US" sz="1400">
              <a:latin typeface="Times New Roman"/>
              <a:cs typeface="Times New Roman"/>
            </a:endParaRPr>
          </a:p>
          <a:p>
            <a:pPr>
              <a:buNone/>
            </a:pPr>
            <a:r>
              <a:rPr lang="en-US" sz="1400">
                <a:latin typeface="Times New Roman"/>
                <a:ea typeface="+mn-lt"/>
                <a:cs typeface="+mn-lt"/>
              </a:rPr>
              <a:t>            if ul[0] == username and ul[1] == password:</a:t>
            </a:r>
            <a:endParaRPr lang="en-US" sz="1400">
              <a:latin typeface="Times New Roman"/>
              <a:cs typeface="Times New Roman"/>
            </a:endParaRPr>
          </a:p>
          <a:p>
            <a:pPr>
              <a:buNone/>
            </a:pPr>
            <a:r>
              <a:rPr lang="en-US" sz="1400">
                <a:latin typeface="Times New Roman"/>
                <a:ea typeface="+mn-lt"/>
                <a:cs typeface="+mn-lt"/>
              </a:rPr>
              <a:t>                status = 'success'</a:t>
            </a:r>
            <a:endParaRPr lang="en-US" sz="1400">
              <a:latin typeface="Times New Roman"/>
              <a:cs typeface="Times New Roman"/>
            </a:endParaRPr>
          </a:p>
          <a:p>
            <a:pPr>
              <a:buNone/>
            </a:pPr>
            <a:r>
              <a:rPr lang="en-US" sz="1400">
                <a:latin typeface="Times New Roman"/>
                <a:ea typeface="+mn-lt"/>
                <a:cs typeface="+mn-lt"/>
              </a:rPr>
              <a:t>                break</a:t>
            </a:r>
            <a:endParaRPr lang="en-US" sz="1400">
              <a:latin typeface="Times New Roman"/>
              <a:cs typeface="Times New Roman"/>
            </a:endParaRPr>
          </a:p>
          <a:p>
            <a:pPr>
              <a:buNone/>
            </a:pPr>
            <a:r>
              <a:rPr lang="en-US" sz="1400">
                <a:latin typeface="Times New Roman"/>
                <a:ea typeface="+mn-lt"/>
                <a:cs typeface="+mn-lt"/>
              </a:rPr>
              <a:t>        if status == 'success':</a:t>
            </a:r>
            <a:endParaRPr lang="en-US" sz="1400">
              <a:latin typeface="Times New Roman"/>
              <a:cs typeface="Times New Roman"/>
            </a:endParaRPr>
          </a:p>
          <a:p>
            <a:pPr>
              <a:buNone/>
            </a:pPr>
            <a:r>
              <a:rPr lang="en-US" sz="1400">
                <a:latin typeface="Times New Roman"/>
                <a:ea typeface="+mn-lt"/>
                <a:cs typeface="+mn-lt"/>
              </a:rPr>
              <a:t>            context= {'data':"Welcome "+username}</a:t>
            </a:r>
            <a:endParaRPr lang="en-US" sz="1400">
              <a:latin typeface="Times New Roman"/>
              <a:cs typeface="Times New Roman"/>
            </a:endParaRPr>
          </a:p>
          <a:p>
            <a:pPr>
              <a:buNone/>
            </a:pPr>
            <a:r>
              <a:rPr lang="en-US" sz="1400">
                <a:latin typeface="Times New Roman"/>
                <a:ea typeface="+mn-lt"/>
                <a:cs typeface="+mn-lt"/>
              </a:rPr>
              <a:t>            return render(request, 'UserScreen.html', context)</a:t>
            </a:r>
            <a:endParaRPr lang="en-US" sz="1400">
              <a:latin typeface="Times New Roman"/>
              <a:cs typeface="Times New Roman"/>
            </a:endParaRPr>
          </a:p>
          <a:p>
            <a:pPr>
              <a:buNone/>
            </a:pPr>
            <a:r>
              <a:rPr lang="en-US" sz="1400">
                <a:latin typeface="Times New Roman"/>
                <a:ea typeface="+mn-lt"/>
                <a:cs typeface="+mn-lt"/>
              </a:rPr>
              <a:t>        else:</a:t>
            </a:r>
            <a:endParaRPr lang="en-US" sz="1400">
              <a:latin typeface="Times New Roman"/>
              <a:cs typeface="Times New Roman"/>
            </a:endParaRPr>
          </a:p>
          <a:p>
            <a:pPr>
              <a:buNone/>
            </a:pPr>
            <a:r>
              <a:rPr lang="en-US" sz="1400">
                <a:latin typeface="Times New Roman"/>
                <a:ea typeface="+mn-lt"/>
                <a:cs typeface="+mn-lt"/>
              </a:rPr>
              <a:t>            context= {'data':'Invalid login details'}</a:t>
            </a:r>
            <a:endParaRPr lang="en-US" sz="1400">
              <a:latin typeface="Times New Roman"/>
              <a:cs typeface="Times New Roman"/>
            </a:endParaRPr>
          </a:p>
          <a:p>
            <a:pPr>
              <a:buNone/>
            </a:pPr>
            <a:r>
              <a:rPr lang="en-US" sz="1400">
                <a:latin typeface="Times New Roman"/>
                <a:ea typeface="+mn-lt"/>
                <a:cs typeface="+mn-lt"/>
              </a:rPr>
              <a:t>            return render(request, 'Login.html', context)</a:t>
            </a:r>
            <a:endParaRPr lang="en-US" sz="1400">
              <a:latin typeface="Times New Roman"/>
              <a:cs typeface="Times New Roman"/>
            </a:endParaRPr>
          </a:p>
        </p:txBody>
      </p:sp>
    </p:spTree>
    <p:extLst>
      <p:ext uri="{BB962C8B-B14F-4D97-AF65-F5344CB8AC3E}">
        <p14:creationId xmlns:p14="http://schemas.microsoft.com/office/powerpoint/2010/main" val="3835671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0ABD-3682-93E5-706C-850706717AAB}"/>
              </a:ext>
            </a:extLst>
          </p:cNvPr>
          <p:cNvSpPr>
            <a:spLocks noGrp="1"/>
          </p:cNvSpPr>
          <p:nvPr>
            <p:ph type="title"/>
          </p:nvPr>
        </p:nvSpPr>
        <p:spPr>
          <a:xfrm>
            <a:off x="471376" y="463622"/>
            <a:ext cx="2723279" cy="693809"/>
          </a:xfrm>
        </p:spPr>
        <p:txBody>
          <a:bodyPr/>
          <a:lstStyle/>
          <a:p>
            <a:r>
              <a:rPr lang="en-US"/>
              <a:t>results</a:t>
            </a:r>
          </a:p>
        </p:txBody>
      </p:sp>
      <p:pic>
        <p:nvPicPr>
          <p:cNvPr id="5" name="Content Placeholder 4" descr="A screenshot of a computer&#10;&#10;AI-generated content may be incorrect.">
            <a:extLst>
              <a:ext uri="{FF2B5EF4-FFF2-40B4-BE49-F238E27FC236}">
                <a16:creationId xmlns:a16="http://schemas.microsoft.com/office/drawing/2014/main" id="{7B09368D-456A-C071-28CE-FF63A90DA652}"/>
              </a:ext>
            </a:extLst>
          </p:cNvPr>
          <p:cNvPicPr>
            <a:picLocks noGrp="1" noChangeAspect="1"/>
          </p:cNvPicPr>
          <p:nvPr>
            <p:ph sz="quarter" idx="4"/>
          </p:nvPr>
        </p:nvPicPr>
        <p:blipFill>
          <a:blip r:embed="rId2"/>
          <a:srcRect l="6692" t="3401" r="9343" b="15816"/>
          <a:stretch/>
        </p:blipFill>
        <p:spPr>
          <a:xfrm>
            <a:off x="470137" y="1527582"/>
            <a:ext cx="5896216" cy="5014565"/>
          </a:xfrm>
        </p:spPr>
      </p:pic>
      <p:pic>
        <p:nvPicPr>
          <p:cNvPr id="6" name="Picture 5" descr="A screenshot of a computer&#10;&#10;AI-generated content may be incorrect.">
            <a:extLst>
              <a:ext uri="{FF2B5EF4-FFF2-40B4-BE49-F238E27FC236}">
                <a16:creationId xmlns:a16="http://schemas.microsoft.com/office/drawing/2014/main" id="{5976098D-BFC2-4943-3446-7ED541B9C9DB}"/>
              </a:ext>
            </a:extLst>
          </p:cNvPr>
          <p:cNvPicPr>
            <a:picLocks noChangeAspect="1"/>
          </p:cNvPicPr>
          <p:nvPr/>
        </p:nvPicPr>
        <p:blipFill>
          <a:blip r:embed="rId3"/>
          <a:srcRect l="10342" t="16681" r="15663" b="8420"/>
          <a:stretch/>
        </p:blipFill>
        <p:spPr>
          <a:xfrm>
            <a:off x="6543389" y="1408507"/>
            <a:ext cx="5141199" cy="5134084"/>
          </a:xfrm>
          <a:prstGeom prst="rect">
            <a:avLst/>
          </a:prstGeom>
        </p:spPr>
      </p:pic>
    </p:spTree>
    <p:extLst>
      <p:ext uri="{BB962C8B-B14F-4D97-AF65-F5344CB8AC3E}">
        <p14:creationId xmlns:p14="http://schemas.microsoft.com/office/powerpoint/2010/main" val="2115151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D2F7B34F-52E9-DBEC-8EB6-A901D9FF0149}"/>
              </a:ext>
            </a:extLst>
          </p:cNvPr>
          <p:cNvPicPr>
            <a:picLocks noChangeAspect="1"/>
          </p:cNvPicPr>
          <p:nvPr/>
        </p:nvPicPr>
        <p:blipFill>
          <a:blip r:embed="rId2"/>
          <a:srcRect l="10029" t="8562" r="19695" b="7091"/>
          <a:stretch/>
        </p:blipFill>
        <p:spPr>
          <a:xfrm>
            <a:off x="567069" y="1118092"/>
            <a:ext cx="5528949" cy="5285496"/>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0B9939F0-0535-59A5-010E-2F4947442297}"/>
              </a:ext>
            </a:extLst>
          </p:cNvPr>
          <p:cNvPicPr>
            <a:picLocks noChangeAspect="1"/>
          </p:cNvPicPr>
          <p:nvPr/>
        </p:nvPicPr>
        <p:blipFill>
          <a:blip r:embed="rId3"/>
          <a:srcRect l="12852" t="23990" r="22431" b="11082"/>
          <a:stretch/>
        </p:blipFill>
        <p:spPr>
          <a:xfrm>
            <a:off x="6258258" y="1003414"/>
            <a:ext cx="5188246" cy="5267968"/>
          </a:xfrm>
          <a:prstGeom prst="rect">
            <a:avLst/>
          </a:prstGeom>
        </p:spPr>
      </p:pic>
    </p:spTree>
    <p:extLst>
      <p:ext uri="{BB962C8B-B14F-4D97-AF65-F5344CB8AC3E}">
        <p14:creationId xmlns:p14="http://schemas.microsoft.com/office/powerpoint/2010/main" val="1875533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D7A80-6714-E793-649D-63D2658FD925}"/>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D1E70A9-DAC1-FB5C-0E45-2404368C05DE}"/>
              </a:ext>
            </a:extLst>
          </p:cNvPr>
          <p:cNvPicPr>
            <a:picLocks noChangeAspect="1"/>
          </p:cNvPicPr>
          <p:nvPr/>
        </p:nvPicPr>
        <p:blipFill>
          <a:blip r:embed="rId2"/>
          <a:srcRect l="10614" t="12661" r="22631" b="20930"/>
          <a:stretch/>
        </p:blipFill>
        <p:spPr>
          <a:xfrm>
            <a:off x="451883" y="1171255"/>
            <a:ext cx="5549050" cy="5225452"/>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82A67EAB-E960-0DCE-113D-A2F153FC3DBC}"/>
              </a:ext>
            </a:extLst>
          </p:cNvPr>
          <p:cNvPicPr>
            <a:picLocks noChangeAspect="1"/>
          </p:cNvPicPr>
          <p:nvPr/>
        </p:nvPicPr>
        <p:blipFill>
          <a:blip r:embed="rId3"/>
          <a:srcRect l="11775" t="8031" r="6695" b="8161"/>
          <a:stretch/>
        </p:blipFill>
        <p:spPr>
          <a:xfrm>
            <a:off x="6166883" y="1174574"/>
            <a:ext cx="5797045" cy="5230881"/>
          </a:xfrm>
          <a:prstGeom prst="rect">
            <a:avLst/>
          </a:prstGeom>
        </p:spPr>
      </p:pic>
    </p:spTree>
    <p:extLst>
      <p:ext uri="{BB962C8B-B14F-4D97-AF65-F5344CB8AC3E}">
        <p14:creationId xmlns:p14="http://schemas.microsoft.com/office/powerpoint/2010/main" val="229973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5529" y="0"/>
            <a:ext cx="7965461" cy="994164"/>
          </a:xfrm>
        </p:spPr>
        <p:txBody>
          <a:bodyPr/>
          <a:lstStyle/>
          <a:p>
            <a:r>
              <a:rPr lang="en-US" dirty="0"/>
              <a:t>ABSTRACT</a:t>
            </a:r>
          </a:p>
        </p:txBody>
      </p:sp>
      <p:sp>
        <p:nvSpPr>
          <p:cNvPr id="3" name="Content Placeholder 2"/>
          <p:cNvSpPr>
            <a:spLocks noGrp="1"/>
          </p:cNvSpPr>
          <p:nvPr>
            <p:ph sz="half" idx="2"/>
          </p:nvPr>
        </p:nvSpPr>
        <p:spPr>
          <a:xfrm>
            <a:off x="2762982" y="1338606"/>
            <a:ext cx="9218485" cy="5370592"/>
          </a:xfrm>
        </p:spPr>
        <p:txBody>
          <a:bodyPr>
            <a:normAutofit/>
          </a:bodyPr>
          <a:lstStyle/>
          <a:p>
            <a:pPr algn="just">
              <a:lnSpc>
                <a:spcPct val="115000"/>
              </a:lnSpc>
              <a:spcAft>
                <a:spcPts val="1000"/>
              </a:spcAft>
            </a:pPr>
            <a:r>
              <a:rPr lang="en-US" sz="2000" dirty="0">
                <a:latin typeface="Times New Roman" panose="02020603050405020304" pitchFamily="18" charset="0"/>
                <a:cs typeface="Times New Roman" panose="02020603050405020304" pitchFamily="18" charset="0"/>
              </a:rPr>
              <a:t>The project aims to develop a secure and autonomous notarization system using blockchain technology, leveraging National ID cards for user authentication and document verification.</a:t>
            </a:r>
          </a:p>
          <a:p>
            <a:pPr algn="just">
              <a:lnSpc>
                <a:spcPct val="115000"/>
              </a:lnSpc>
              <a:spcAft>
                <a:spcPts val="1000"/>
              </a:spcAft>
            </a:pPr>
            <a:r>
              <a:rPr lang="en-US" sz="2000" dirty="0">
                <a:latin typeface="Times New Roman" panose="02020603050405020304" pitchFamily="18" charset="0"/>
                <a:cs typeface="Times New Roman" panose="02020603050405020304" pitchFamily="18" charset="0"/>
              </a:rPr>
              <a:t>By integrating blockchain's decentralized ledger with National ID-based digital identification, the system ensures tamper-proof verification, immutability, and transparent record-keeping of notarized documents.</a:t>
            </a:r>
          </a:p>
          <a:p>
            <a:pPr algn="just">
              <a:lnSpc>
                <a:spcPct val="115000"/>
              </a:lnSpc>
              <a:spcAft>
                <a:spcPts val="1000"/>
              </a:spcAft>
            </a:pPr>
            <a:r>
              <a:rPr lang="en-US" sz="2000" dirty="0">
                <a:latin typeface="Times New Roman" panose="02020603050405020304" pitchFamily="18" charset="0"/>
                <a:cs typeface="Times New Roman" panose="02020603050405020304" pitchFamily="18" charset="0"/>
              </a:rPr>
              <a:t>The system automates the notarization process, reducing the need for manual intervention, and provides users with a secure platform for document authentication, ensuring privacy and data integrity.</a:t>
            </a:r>
          </a:p>
          <a:p>
            <a:pPr algn="just">
              <a:lnSpc>
                <a:spcPct val="115000"/>
              </a:lnSpc>
              <a:spcAft>
                <a:spcPts val="1000"/>
              </a:spcAft>
            </a:pPr>
            <a:r>
              <a:rPr lang="en-US" sz="2000" dirty="0">
                <a:latin typeface="Times New Roman" panose="02020603050405020304" pitchFamily="18" charset="0"/>
                <a:cs typeface="Times New Roman" panose="02020603050405020304" pitchFamily="18" charset="0"/>
              </a:rPr>
              <a:t>This approach enhances trust in digital transactions, minimizes fraudulent activities, and streamlines the process of notarization, making it suitable for applications in legal, financial, and government sectors.</a:t>
            </a:r>
          </a:p>
          <a:p>
            <a:pPr algn="just">
              <a:lnSpc>
                <a:spcPct val="115000"/>
              </a:lnSpc>
              <a:spcAft>
                <a:spcPts val="1000"/>
              </a:spcAft>
            </a:pPr>
            <a:endParaRPr lang="en-US" sz="2000" dirty="0">
              <a:latin typeface="Times New Roman" panose="02020603050405020304" pitchFamily="18" charset="0"/>
              <a:cs typeface="Times New Roman" panose="02020603050405020304" pitchFamily="18" charset="0"/>
            </a:endParaRPr>
          </a:p>
          <a:p>
            <a:pPr algn="just">
              <a:lnSpc>
                <a:spcPct val="115000"/>
              </a:lnSpc>
              <a:spcAft>
                <a:spcPts val="1000"/>
              </a:spcAft>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495BC-50F9-3160-E255-F187D4040725}"/>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EE118086-CB6B-9AF6-535D-F47F0517A195}"/>
              </a:ext>
            </a:extLst>
          </p:cNvPr>
          <p:cNvPicPr>
            <a:picLocks noChangeAspect="1"/>
          </p:cNvPicPr>
          <p:nvPr/>
        </p:nvPicPr>
        <p:blipFill>
          <a:blip r:embed="rId2"/>
          <a:srcRect l="10029" t="4787" r="14171" b="7503"/>
          <a:stretch/>
        </p:blipFill>
        <p:spPr>
          <a:xfrm>
            <a:off x="469605" y="985185"/>
            <a:ext cx="5821341" cy="5755284"/>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F1E454EC-AF0E-6913-8E19-412124C718CC}"/>
              </a:ext>
            </a:extLst>
          </p:cNvPr>
          <p:cNvPicPr>
            <a:picLocks noChangeAspect="1"/>
          </p:cNvPicPr>
          <p:nvPr/>
        </p:nvPicPr>
        <p:blipFill>
          <a:blip r:embed="rId3"/>
          <a:srcRect l="10415" t="11637" r="22161" b="21256"/>
          <a:stretch/>
        </p:blipFill>
        <p:spPr>
          <a:xfrm>
            <a:off x="6476999" y="985185"/>
            <a:ext cx="5283731" cy="5608886"/>
          </a:xfrm>
          <a:prstGeom prst="rect">
            <a:avLst/>
          </a:prstGeom>
        </p:spPr>
      </p:pic>
    </p:spTree>
    <p:extLst>
      <p:ext uri="{BB962C8B-B14F-4D97-AF65-F5344CB8AC3E}">
        <p14:creationId xmlns:p14="http://schemas.microsoft.com/office/powerpoint/2010/main" val="2293482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32AEF-B734-32AB-017B-7FA72D03733D}"/>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9141C71A-0F79-795C-FD98-2E8F7CBD470F}"/>
              </a:ext>
            </a:extLst>
          </p:cNvPr>
          <p:cNvPicPr>
            <a:picLocks noChangeAspect="1"/>
          </p:cNvPicPr>
          <p:nvPr/>
        </p:nvPicPr>
        <p:blipFill>
          <a:blip r:embed="rId2"/>
          <a:srcRect l="10775" t="11261" r="19837" b="21509"/>
          <a:stretch/>
        </p:blipFill>
        <p:spPr>
          <a:xfrm>
            <a:off x="407582" y="976324"/>
            <a:ext cx="6007737" cy="5571854"/>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26D073F9-4C6B-D3AA-1C32-AAF9D7540362}"/>
              </a:ext>
            </a:extLst>
          </p:cNvPr>
          <p:cNvPicPr>
            <a:picLocks noChangeAspect="1"/>
          </p:cNvPicPr>
          <p:nvPr/>
        </p:nvPicPr>
        <p:blipFill>
          <a:blip r:embed="rId3"/>
          <a:srcRect l="10711" t="11523" r="21327" b="8079"/>
          <a:stretch/>
        </p:blipFill>
        <p:spPr>
          <a:xfrm>
            <a:off x="6556744" y="986918"/>
            <a:ext cx="5228809" cy="5657399"/>
          </a:xfrm>
          <a:prstGeom prst="rect">
            <a:avLst/>
          </a:prstGeom>
        </p:spPr>
      </p:pic>
    </p:spTree>
    <p:extLst>
      <p:ext uri="{BB962C8B-B14F-4D97-AF65-F5344CB8AC3E}">
        <p14:creationId xmlns:p14="http://schemas.microsoft.com/office/powerpoint/2010/main" val="3386994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58955-63FD-BD27-576B-542DAF067299}"/>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1D9636F9-73A7-3018-824B-787171B5DEA4}"/>
              </a:ext>
            </a:extLst>
          </p:cNvPr>
          <p:cNvPicPr>
            <a:picLocks noChangeAspect="1"/>
          </p:cNvPicPr>
          <p:nvPr/>
        </p:nvPicPr>
        <p:blipFill>
          <a:blip r:embed="rId2"/>
          <a:srcRect l="10102" t="12549" r="12936" b="23803"/>
          <a:stretch/>
        </p:blipFill>
        <p:spPr>
          <a:xfrm>
            <a:off x="496186" y="1153535"/>
            <a:ext cx="5449199" cy="5302071"/>
          </a:xfrm>
          <a:prstGeom prst="rect">
            <a:avLst/>
          </a:prstGeom>
        </p:spPr>
      </p:pic>
      <p:pic>
        <p:nvPicPr>
          <p:cNvPr id="3" name="Picture 2" descr="A screenshot of a computer screen&#10;&#10;AI-generated content may be incorrect.">
            <a:extLst>
              <a:ext uri="{FF2B5EF4-FFF2-40B4-BE49-F238E27FC236}">
                <a16:creationId xmlns:a16="http://schemas.microsoft.com/office/drawing/2014/main" id="{64F8597A-7997-B4ED-9B2E-80C7EE07E02B}"/>
              </a:ext>
            </a:extLst>
          </p:cNvPr>
          <p:cNvPicPr>
            <a:picLocks noChangeAspect="1"/>
          </p:cNvPicPr>
          <p:nvPr/>
        </p:nvPicPr>
        <p:blipFill>
          <a:blip r:embed="rId3"/>
          <a:srcRect l="10465" t="10323" r="10392" b="9314"/>
          <a:stretch/>
        </p:blipFill>
        <p:spPr>
          <a:xfrm>
            <a:off x="6096000" y="1142854"/>
            <a:ext cx="5945382" cy="5313675"/>
          </a:xfrm>
          <a:prstGeom prst="rect">
            <a:avLst/>
          </a:prstGeom>
        </p:spPr>
      </p:pic>
    </p:spTree>
    <p:extLst>
      <p:ext uri="{BB962C8B-B14F-4D97-AF65-F5344CB8AC3E}">
        <p14:creationId xmlns:p14="http://schemas.microsoft.com/office/powerpoint/2010/main" val="4204737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109F2-C78A-69EB-AE73-A3E33902C243}"/>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1A436DB0-959D-1F02-A067-8907A033F18F}"/>
              </a:ext>
            </a:extLst>
          </p:cNvPr>
          <p:cNvPicPr>
            <a:picLocks noChangeAspect="1"/>
          </p:cNvPicPr>
          <p:nvPr/>
        </p:nvPicPr>
        <p:blipFill>
          <a:blip r:embed="rId2"/>
          <a:srcRect l="10247" t="13195" r="21512" b="19922"/>
          <a:stretch/>
        </p:blipFill>
        <p:spPr>
          <a:xfrm>
            <a:off x="354419" y="994045"/>
            <a:ext cx="5378317" cy="5328835"/>
          </a:xfrm>
          <a:prstGeom prst="rect">
            <a:avLst/>
          </a:prstGeom>
        </p:spPr>
      </p:pic>
      <p:pic>
        <p:nvPicPr>
          <p:cNvPr id="3" name="Picture 2" descr="A screenshot of a computer screen&#10;&#10;AI-generated content may be incorrect.">
            <a:extLst>
              <a:ext uri="{FF2B5EF4-FFF2-40B4-BE49-F238E27FC236}">
                <a16:creationId xmlns:a16="http://schemas.microsoft.com/office/drawing/2014/main" id="{25A74164-7470-BBE2-A5F5-11A1C60BBE79}"/>
              </a:ext>
            </a:extLst>
          </p:cNvPr>
          <p:cNvPicPr>
            <a:picLocks noChangeAspect="1"/>
          </p:cNvPicPr>
          <p:nvPr/>
        </p:nvPicPr>
        <p:blipFill>
          <a:blip r:embed="rId3"/>
          <a:srcRect l="10392" t="11018" r="9448" b="10349"/>
          <a:stretch/>
        </p:blipFill>
        <p:spPr>
          <a:xfrm>
            <a:off x="5892209" y="968944"/>
            <a:ext cx="6069436" cy="5354587"/>
          </a:xfrm>
          <a:prstGeom prst="rect">
            <a:avLst/>
          </a:prstGeom>
        </p:spPr>
      </p:pic>
    </p:spTree>
    <p:extLst>
      <p:ext uri="{BB962C8B-B14F-4D97-AF65-F5344CB8AC3E}">
        <p14:creationId xmlns:p14="http://schemas.microsoft.com/office/powerpoint/2010/main" val="836227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ECAEA-4DDB-B1D2-E7F5-200AC93A02DD}"/>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757BD49E-85D7-1CBE-AFB9-9BA029F0C3A6}"/>
              </a:ext>
            </a:extLst>
          </p:cNvPr>
          <p:cNvPicPr>
            <a:picLocks noChangeAspect="1"/>
          </p:cNvPicPr>
          <p:nvPr/>
        </p:nvPicPr>
        <p:blipFill>
          <a:blip r:embed="rId2"/>
          <a:srcRect l="6250" t="10737" r="8866" b="16300"/>
          <a:stretch/>
        </p:blipFill>
        <p:spPr>
          <a:xfrm>
            <a:off x="779721" y="1206697"/>
            <a:ext cx="10349034" cy="5001334"/>
          </a:xfrm>
          <a:prstGeom prst="rect">
            <a:avLst/>
          </a:prstGeom>
        </p:spPr>
      </p:pic>
    </p:spTree>
    <p:extLst>
      <p:ext uri="{BB962C8B-B14F-4D97-AF65-F5344CB8AC3E}">
        <p14:creationId xmlns:p14="http://schemas.microsoft.com/office/powerpoint/2010/main" val="857419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650" y="727783"/>
            <a:ext cx="10511627" cy="1012785"/>
          </a:xfrm>
        </p:spPr>
        <p:txBody>
          <a:bodyPr/>
          <a:lstStyle/>
          <a:p>
            <a:r>
              <a:rPr lang="en-US" dirty="0"/>
              <a:t>conclusion</a:t>
            </a:r>
            <a:endParaRPr lang="en-IN" dirty="0"/>
          </a:p>
        </p:txBody>
      </p:sp>
      <p:sp>
        <p:nvSpPr>
          <p:cNvPr id="3" name="Content Placeholder 2"/>
          <p:cNvSpPr>
            <a:spLocks noGrp="1"/>
          </p:cNvSpPr>
          <p:nvPr>
            <p:ph sz="quarter" idx="4"/>
          </p:nvPr>
        </p:nvSpPr>
        <p:spPr/>
        <p:txBody>
          <a:bodyPr/>
          <a:lstStyle/>
          <a:p>
            <a:r>
              <a:rPr lang="en-US" sz="2000" dirty="0">
                <a:latin typeface="Times New Roman" panose="02020603050405020304" pitchFamily="18" charset="0"/>
                <a:cs typeface="Times New Roman" panose="02020603050405020304" pitchFamily="18" charset="0"/>
              </a:rPr>
              <a:t>The proposed blockchain-based autonomous notarization system using national ID cards offers a significant improvement over traditional methods, providing a secure, efficient, and accessible solution for document verification.</a:t>
            </a:r>
          </a:p>
          <a:p>
            <a:r>
              <a:rPr lang="en-US" sz="2000" dirty="0">
                <a:latin typeface="Times New Roman" panose="02020603050405020304" pitchFamily="18" charset="0"/>
                <a:cs typeface="Times New Roman" panose="02020603050405020304" pitchFamily="18" charset="0"/>
              </a:rPr>
              <a:t>It combines the security of blockchain technology with the reliability of national identity verification, making it a robust option for individuals and businesses alike .</a:t>
            </a:r>
          </a:p>
          <a:p>
            <a:r>
              <a:rPr lang="en-US" sz="2000" dirty="0">
                <a:latin typeface="Times New Roman" panose="02020603050405020304" pitchFamily="18" charset="0"/>
                <a:cs typeface="Times New Roman" panose="02020603050405020304" pitchFamily="18" charset="0"/>
              </a:rPr>
              <a:t>The system can be applied to a wide range of scenarios, including legal contracts, property transactions, and identity verification.</a:t>
            </a:r>
          </a:p>
          <a:p>
            <a:r>
              <a:rPr lang="en-US" sz="2000" dirty="0">
                <a:latin typeface="Times New Roman" panose="02020603050405020304" pitchFamily="18" charset="0"/>
                <a:cs typeface="Times New Roman" panose="02020603050405020304" pitchFamily="18" charset="0"/>
              </a:rPr>
              <a:t>The widespread adoption of this system can revolutionize document verification processes worldwide, promoting trust, efficiency, and security.</a:t>
            </a:r>
          </a:p>
          <a:p>
            <a:pPr marL="0" indent="0">
              <a:buNone/>
            </a:pP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B7341-0333-605C-4FE0-989F239CE48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3C5B288-D3B7-6180-8FC9-39653AADB932}"/>
              </a:ext>
            </a:extLst>
          </p:cNvPr>
          <p:cNvSpPr txBox="1"/>
          <p:nvPr/>
        </p:nvSpPr>
        <p:spPr>
          <a:xfrm>
            <a:off x="852376" y="675168"/>
            <a:ext cx="54013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cap="all">
                <a:solidFill>
                  <a:srgbClr val="1F2C8F"/>
                </a:solidFill>
                <a:latin typeface="Arial Black"/>
              </a:rPr>
              <a:t>FUTure </a:t>
            </a:r>
            <a:r>
              <a:rPr lang="en-US" sz="3600" b="1" cap="all" dirty="0">
                <a:solidFill>
                  <a:srgbClr val="1F2C8F"/>
                </a:solidFill>
                <a:latin typeface="Arial Black"/>
              </a:rPr>
              <a:t>scope</a:t>
            </a:r>
            <a:endParaRPr lang="en-US" sz="3600" dirty="0">
              <a:latin typeface="Arial Black"/>
            </a:endParaRPr>
          </a:p>
        </p:txBody>
      </p:sp>
      <p:sp>
        <p:nvSpPr>
          <p:cNvPr id="4" name="TextBox 3">
            <a:extLst>
              <a:ext uri="{FF2B5EF4-FFF2-40B4-BE49-F238E27FC236}">
                <a16:creationId xmlns:a16="http://schemas.microsoft.com/office/drawing/2014/main" id="{A058FC49-4B69-5D9B-7057-6F56734BD000}"/>
              </a:ext>
            </a:extLst>
          </p:cNvPr>
          <p:cNvSpPr txBox="1"/>
          <p:nvPr/>
        </p:nvSpPr>
        <p:spPr>
          <a:xfrm>
            <a:off x="852376" y="1490330"/>
            <a:ext cx="1007966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latin typeface="Times New Roman"/>
                <a:cs typeface="Times New Roman"/>
              </a:rPr>
              <a:t>Artificial Intelligence and Machine Learning</a:t>
            </a:r>
            <a:r>
              <a:rPr lang="en-US" sz="2000" dirty="0">
                <a:latin typeface="Times New Roman"/>
                <a:cs typeface="Times New Roman"/>
              </a:rPr>
              <a:t> </a:t>
            </a:r>
          </a:p>
          <a:p>
            <a:pPr marL="228600" indent="-228600" algn="just">
              <a:buFont typeface="Symbol"/>
              <a:buChar char="•"/>
            </a:pPr>
            <a:r>
              <a:rPr lang="en-US" sz="2000" b="1">
                <a:latin typeface="Times New Roman"/>
                <a:ea typeface="Calibri"/>
                <a:cs typeface="Calibri"/>
              </a:rPr>
              <a:t>Document Analysis</a:t>
            </a:r>
            <a:r>
              <a:rPr lang="en-US" sz="2000">
                <a:latin typeface="Times New Roman"/>
                <a:ea typeface="Calibri"/>
                <a:cs typeface="Calibri"/>
              </a:rPr>
              <a:t>: Implement AI and machine learning algorithms to analyze and categorize documents, improving the accuracy and efficiency of the notarization process. </a:t>
            </a:r>
            <a:endParaRPr lang="en-US" sz="2000" dirty="0">
              <a:latin typeface="Times New Roman"/>
              <a:ea typeface="Calibri"/>
              <a:cs typeface="Calibri"/>
            </a:endParaRPr>
          </a:p>
          <a:p>
            <a:pPr algn="just"/>
            <a:endParaRPr lang="en-US" sz="2000" dirty="0">
              <a:latin typeface="Times New Roman"/>
              <a:ea typeface="Calibri"/>
              <a:cs typeface="Calibri"/>
            </a:endParaRPr>
          </a:p>
          <a:p>
            <a:pPr marL="228600" indent="-228600" algn="just">
              <a:buFont typeface="Symbol"/>
              <a:buChar char="•"/>
            </a:pPr>
            <a:r>
              <a:rPr lang="en-US" sz="2000" b="1">
                <a:latin typeface="Times New Roman"/>
                <a:ea typeface="Calibri"/>
                <a:cs typeface="Calibri"/>
              </a:rPr>
              <a:t>Fraud Detection</a:t>
            </a:r>
            <a:r>
              <a:rPr lang="en-US" sz="2000">
                <a:latin typeface="Times New Roman"/>
                <a:ea typeface="Calibri"/>
                <a:cs typeface="Calibri"/>
              </a:rPr>
              <a:t>: Use AI to detect and prevent fraudulent activities by analyzing patterns and anomalies in notarization data. </a:t>
            </a:r>
            <a:endParaRPr lang="en-US" sz="2000" dirty="0">
              <a:latin typeface="Times New Roman"/>
              <a:ea typeface="Calibri"/>
              <a:cs typeface="Calibri"/>
            </a:endParaRPr>
          </a:p>
        </p:txBody>
      </p:sp>
      <p:sp>
        <p:nvSpPr>
          <p:cNvPr id="5" name="TextBox 4">
            <a:extLst>
              <a:ext uri="{FF2B5EF4-FFF2-40B4-BE49-F238E27FC236}">
                <a16:creationId xmlns:a16="http://schemas.microsoft.com/office/drawing/2014/main" id="{489B880D-93F6-1E66-EDBE-69BE2772F016}"/>
              </a:ext>
            </a:extLst>
          </p:cNvPr>
          <p:cNvSpPr txBox="1"/>
          <p:nvPr/>
        </p:nvSpPr>
        <p:spPr>
          <a:xfrm>
            <a:off x="852377" y="3430772"/>
            <a:ext cx="1020371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latin typeface="Times New Roman"/>
                <a:ea typeface="Calibri"/>
                <a:cs typeface="Calibri"/>
              </a:rPr>
              <a:t>Continuous Security Monitoring</a:t>
            </a:r>
            <a:r>
              <a:rPr lang="en-US" sz="2000" dirty="0">
                <a:latin typeface="Times New Roman"/>
                <a:cs typeface="Times New Roman"/>
              </a:rPr>
              <a:t> </a:t>
            </a:r>
          </a:p>
          <a:p>
            <a:pPr marL="228600" indent="-228600" algn="just">
              <a:buFont typeface="Symbol"/>
              <a:buChar char="•"/>
            </a:pPr>
            <a:r>
              <a:rPr lang="en-US" sz="2000" b="1">
                <a:latin typeface="Times New Roman"/>
                <a:ea typeface="Calibri"/>
                <a:cs typeface="Calibri"/>
              </a:rPr>
              <a:t>Threat Intelligence</a:t>
            </a:r>
            <a:r>
              <a:rPr lang="en-US" sz="2000">
                <a:latin typeface="Times New Roman"/>
                <a:ea typeface="Calibri"/>
                <a:cs typeface="Calibri"/>
              </a:rPr>
              <a:t>: Develop systems for real time threat intelligence and adaptive security measures to protect against emerging threats. </a:t>
            </a:r>
          </a:p>
        </p:txBody>
      </p:sp>
      <p:sp>
        <p:nvSpPr>
          <p:cNvPr id="6" name="TextBox 5">
            <a:extLst>
              <a:ext uri="{FF2B5EF4-FFF2-40B4-BE49-F238E27FC236}">
                <a16:creationId xmlns:a16="http://schemas.microsoft.com/office/drawing/2014/main" id="{6ACC90EF-5E83-B89A-4A7E-77BA7CDD4604}"/>
              </a:ext>
            </a:extLst>
          </p:cNvPr>
          <p:cNvSpPr txBox="1"/>
          <p:nvPr/>
        </p:nvSpPr>
        <p:spPr>
          <a:xfrm>
            <a:off x="852377" y="4573772"/>
            <a:ext cx="1020371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latin typeface="Times New Roman"/>
                <a:ea typeface="Calibri"/>
                <a:cs typeface="Calibri"/>
              </a:rPr>
              <a:t>User Education and Support</a:t>
            </a:r>
            <a:r>
              <a:rPr lang="en-US" sz="2000" dirty="0">
                <a:latin typeface="Times New Roman"/>
                <a:cs typeface="Times New Roman"/>
              </a:rPr>
              <a:t> </a:t>
            </a:r>
          </a:p>
          <a:p>
            <a:pPr marL="228600" indent="-228600" algn="just">
              <a:buFont typeface="Symbol"/>
              <a:buChar char="•"/>
            </a:pPr>
            <a:r>
              <a:rPr lang="en-US" sz="2000" b="1">
                <a:latin typeface="Times New Roman"/>
                <a:ea typeface="Calibri"/>
                <a:cs typeface="Calibri"/>
              </a:rPr>
              <a:t>Training Programs</a:t>
            </a:r>
            <a:r>
              <a:rPr lang="en-US" sz="2000">
                <a:latin typeface="Times New Roman"/>
                <a:ea typeface="Calibri"/>
                <a:cs typeface="Calibri"/>
              </a:rPr>
              <a:t>: Develop training programs and resources to educate users about the benefits and use of blockchain based notarization. </a:t>
            </a:r>
          </a:p>
          <a:p>
            <a:pPr marL="228600" indent="-228600" algn="just">
              <a:buFont typeface="Symbol"/>
              <a:buChar char="•"/>
            </a:pPr>
            <a:r>
              <a:rPr lang="en-US" sz="2000" b="1">
                <a:latin typeface="Times New Roman"/>
                <a:ea typeface="Calibri"/>
                <a:cs typeface="Calibri"/>
              </a:rPr>
              <a:t>Support Services</a:t>
            </a:r>
            <a:r>
              <a:rPr lang="en-US" sz="2000">
                <a:latin typeface="Times New Roman"/>
                <a:ea typeface="Calibri"/>
                <a:cs typeface="Calibri"/>
              </a:rPr>
              <a:t>: Enhance customer support services to assist users with technical issues and inquiries. </a:t>
            </a:r>
          </a:p>
        </p:txBody>
      </p:sp>
    </p:spTree>
    <p:extLst>
      <p:ext uri="{BB962C8B-B14F-4D97-AF65-F5344CB8AC3E}">
        <p14:creationId xmlns:p14="http://schemas.microsoft.com/office/powerpoint/2010/main" val="127311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FA452-19ED-58D0-1070-9BDEFA1F0CD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09C0C18-1CAD-EC16-E01F-1A5EC714BDE9}"/>
              </a:ext>
            </a:extLst>
          </p:cNvPr>
          <p:cNvSpPr txBox="1"/>
          <p:nvPr/>
        </p:nvSpPr>
        <p:spPr>
          <a:xfrm>
            <a:off x="985283" y="843517"/>
            <a:ext cx="54013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cap="all">
                <a:solidFill>
                  <a:srgbClr val="1F2C8F"/>
                </a:solidFill>
                <a:latin typeface="Arial Black"/>
              </a:rPr>
              <a:t>references</a:t>
            </a:r>
            <a:endParaRPr lang="en-US" sz="3600" dirty="0">
              <a:latin typeface="Arial Black"/>
            </a:endParaRPr>
          </a:p>
        </p:txBody>
      </p:sp>
      <p:sp>
        <p:nvSpPr>
          <p:cNvPr id="2" name="TextBox 1">
            <a:extLst>
              <a:ext uri="{FF2B5EF4-FFF2-40B4-BE49-F238E27FC236}">
                <a16:creationId xmlns:a16="http://schemas.microsoft.com/office/drawing/2014/main" id="{52CF7741-A12F-368F-61A1-0A1339715DD1}"/>
              </a:ext>
            </a:extLst>
          </p:cNvPr>
          <p:cNvSpPr txBox="1"/>
          <p:nvPr/>
        </p:nvSpPr>
        <p:spPr>
          <a:xfrm>
            <a:off x="852376" y="1924493"/>
            <a:ext cx="9627781"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b="1">
                <a:latin typeface="Times New Roman"/>
                <a:ea typeface="Calibri"/>
                <a:cs typeface="Calibri"/>
              </a:rPr>
              <a:t>Swan, M.</a:t>
            </a:r>
            <a:r>
              <a:rPr lang="en-US">
                <a:latin typeface="Times New Roman"/>
                <a:ea typeface="Calibri"/>
                <a:cs typeface="Calibri"/>
              </a:rPr>
              <a:t> (2015). </a:t>
            </a:r>
            <a:r>
              <a:rPr lang="en-US" i="1">
                <a:latin typeface="Times New Roman"/>
                <a:ea typeface="Calibri"/>
                <a:cs typeface="Calibri"/>
              </a:rPr>
              <a:t>Blockchain Basics: A Non Technical Introduction in 25 Steps</a:t>
            </a:r>
            <a:r>
              <a:rPr lang="en-US">
                <a:latin typeface="Times New Roman"/>
                <a:ea typeface="Calibri"/>
                <a:cs typeface="Calibri"/>
              </a:rPr>
              <a:t>. Apress.</a:t>
            </a:r>
            <a:endParaRPr lang="en-US">
              <a:latin typeface="Times New Roman"/>
              <a:cs typeface="Times New Roman"/>
            </a:endParaRPr>
          </a:p>
          <a:p>
            <a:pPr algn="just"/>
            <a:endParaRPr lang="en-US" dirty="0">
              <a:latin typeface="Times New Roman"/>
              <a:cs typeface="Times New Roman"/>
            </a:endParaRPr>
          </a:p>
          <a:p>
            <a:pPr marL="285750" indent="-285750" algn="just">
              <a:buFont typeface="Wingdings"/>
              <a:buChar char="Ø"/>
            </a:pPr>
            <a:r>
              <a:rPr lang="en-US" b="1">
                <a:latin typeface="Times New Roman"/>
                <a:cs typeface="Times New Roman"/>
              </a:rPr>
              <a:t>Tapscott, D., &amp; Tapscott, A.</a:t>
            </a:r>
            <a:r>
              <a:rPr lang="en-US">
                <a:latin typeface="Times New Roman"/>
                <a:cs typeface="Times New Roman"/>
              </a:rPr>
              <a:t> (2016). </a:t>
            </a:r>
            <a:r>
              <a:rPr lang="en-US" i="1">
                <a:latin typeface="Times New Roman"/>
                <a:cs typeface="Times New Roman"/>
              </a:rPr>
              <a:t>Blockchain Revolution: How the Technology Behind Bitcoin Is Changing Money, Business, and the World</a:t>
            </a:r>
            <a:r>
              <a:rPr lang="en-US">
                <a:latin typeface="Times New Roman"/>
                <a:cs typeface="Times New Roman"/>
              </a:rPr>
              <a:t>. Penguin Books.</a:t>
            </a:r>
          </a:p>
          <a:p>
            <a:pPr algn="just">
              <a:buFont typeface="Wingdings"/>
              <a:buChar char="Ø"/>
            </a:pPr>
            <a:endParaRPr lang="en-US" dirty="0">
              <a:latin typeface="Times New Roman"/>
              <a:ea typeface="Calibri"/>
              <a:cs typeface="Calibri"/>
            </a:endParaRPr>
          </a:p>
          <a:p>
            <a:pPr marL="228600" indent="-228600" algn="just">
              <a:buFont typeface="Wingdings"/>
              <a:buChar char="Ø"/>
            </a:pPr>
            <a:r>
              <a:rPr lang="en-US" b="1">
                <a:latin typeface="Times New Roman"/>
                <a:cs typeface="Times New Roman"/>
              </a:rPr>
              <a:t>Risius, M., &amp; Spohrer, K.</a:t>
            </a:r>
            <a:r>
              <a:rPr lang="en-US">
                <a:latin typeface="Times New Roman"/>
                <a:cs typeface="Times New Roman"/>
              </a:rPr>
              <a:t> (2017). "A Blockchain Research Framework."</a:t>
            </a:r>
            <a:r>
              <a:rPr lang="en-US" i="1">
                <a:latin typeface="Times New Roman"/>
                <a:cs typeface="Times New Roman"/>
              </a:rPr>
              <a:t>Business &amp; Information Systems Engineering</a:t>
            </a:r>
            <a:r>
              <a:rPr lang="en-US">
                <a:latin typeface="Times New Roman"/>
                <a:cs typeface="Times New Roman"/>
              </a:rPr>
              <a:t>, 59(6), 385 409.</a:t>
            </a:r>
          </a:p>
          <a:p>
            <a:pPr marL="228600" indent="-228600" algn="just">
              <a:buFont typeface="Wingdings"/>
              <a:buChar char="Ø"/>
            </a:pPr>
            <a:endParaRPr lang="en-US" dirty="0">
              <a:latin typeface="Times New Roman"/>
              <a:cs typeface="Times New Roman"/>
            </a:endParaRPr>
          </a:p>
          <a:p>
            <a:pPr marL="228600" indent="-228600" algn="just">
              <a:buFont typeface="Wingdings"/>
              <a:buChar char="Ø"/>
            </a:pPr>
            <a:r>
              <a:rPr lang="en-US" b="1">
                <a:latin typeface="Times New Roman"/>
                <a:cs typeface="Times New Roman"/>
              </a:rPr>
              <a:t>Murray, A.</a:t>
            </a:r>
            <a:r>
              <a:rPr lang="en-US">
                <a:latin typeface="Times New Roman"/>
                <a:cs typeface="Times New Roman"/>
              </a:rPr>
              <a:t> (2018). </a:t>
            </a:r>
            <a:r>
              <a:rPr lang="en-US" i="1">
                <a:latin typeface="Times New Roman"/>
                <a:cs typeface="Times New Roman"/>
              </a:rPr>
              <a:t>Blockchain for Dummies</a:t>
            </a:r>
            <a:r>
              <a:rPr lang="en-US">
                <a:latin typeface="Times New Roman"/>
                <a:cs typeface="Times New Roman"/>
              </a:rPr>
              <a:t>. John Wiley &amp; Sons</a:t>
            </a:r>
            <a:r>
              <a:rPr lang="en-US" sz="1600">
                <a:latin typeface="Times New Roman"/>
                <a:cs typeface="Times New Roman"/>
              </a:rPr>
              <a:t>.</a:t>
            </a:r>
          </a:p>
          <a:p>
            <a:pPr marL="228600" indent="-228600" algn="just">
              <a:buFont typeface="Wingdings"/>
              <a:buChar char="Ø"/>
            </a:pPr>
            <a:endParaRPr lang="en-US" sz="1600" dirty="0">
              <a:latin typeface="Times New Roman"/>
              <a:cs typeface="Times New Roman"/>
            </a:endParaRPr>
          </a:p>
          <a:p>
            <a:pPr marL="228600" indent="-228600" algn="just">
              <a:buFont typeface="Wingdings"/>
              <a:buChar char="Ø"/>
            </a:pPr>
            <a:r>
              <a:rPr lang="en-US" b="1">
                <a:latin typeface="Times New Roman"/>
                <a:cs typeface="Times New Roman"/>
              </a:rPr>
              <a:t>Hsieh, Y., &amp; Zheng, Z.</a:t>
            </a:r>
            <a:r>
              <a:rPr lang="en-US">
                <a:latin typeface="Times New Roman"/>
                <a:cs typeface="Times New Roman"/>
              </a:rPr>
              <a:t> (2020). "Blockchain Technology in the Financial Industry: A Review and Future Directions."</a:t>
            </a:r>
            <a:r>
              <a:rPr lang="en-US" i="1">
                <a:latin typeface="Times New Roman"/>
                <a:cs typeface="Times New Roman"/>
              </a:rPr>
              <a:t>Journal of Financial Technology</a:t>
            </a:r>
            <a:r>
              <a:rPr lang="en-US">
                <a:latin typeface="Times New Roman"/>
                <a:cs typeface="Times New Roman"/>
              </a:rPr>
              <a:t>, 1(1), 1 23.</a:t>
            </a:r>
          </a:p>
        </p:txBody>
      </p:sp>
    </p:spTree>
    <p:extLst>
      <p:ext uri="{BB962C8B-B14F-4D97-AF65-F5344CB8AC3E}">
        <p14:creationId xmlns:p14="http://schemas.microsoft.com/office/powerpoint/2010/main" val="554520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38B3B-0F7C-6E65-D2AD-51DB10ADC4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9162D7-6C9C-E001-6BB3-A217B99AE2D9}"/>
              </a:ext>
            </a:extLst>
          </p:cNvPr>
          <p:cNvSpPr txBox="1"/>
          <p:nvPr/>
        </p:nvSpPr>
        <p:spPr>
          <a:xfrm>
            <a:off x="985283" y="843517"/>
            <a:ext cx="54013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cap="all">
                <a:solidFill>
                  <a:srgbClr val="1F2C8F"/>
                </a:solidFill>
                <a:latin typeface="Arial Black"/>
              </a:rPr>
              <a:t>Github Link</a:t>
            </a:r>
            <a:endParaRPr lang="en-US" sz="3600" dirty="0">
              <a:latin typeface="Arial Black"/>
            </a:endParaRPr>
          </a:p>
        </p:txBody>
      </p:sp>
      <p:sp>
        <p:nvSpPr>
          <p:cNvPr id="4" name="TextBox 3">
            <a:extLst>
              <a:ext uri="{FF2B5EF4-FFF2-40B4-BE49-F238E27FC236}">
                <a16:creationId xmlns:a16="http://schemas.microsoft.com/office/drawing/2014/main" id="{96BFC9C0-57F3-FBAC-9DDB-339F37F3ADD8}"/>
              </a:ext>
            </a:extLst>
          </p:cNvPr>
          <p:cNvSpPr txBox="1"/>
          <p:nvPr/>
        </p:nvSpPr>
        <p:spPr>
          <a:xfrm>
            <a:off x="1268819" y="1827028"/>
            <a:ext cx="897210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hlinkClick r:id="rId2"/>
              </a:rPr>
              <a:t>https://github.com/batch18/major-project-blockchain-</a:t>
            </a:r>
            <a:r>
              <a:rPr lang="en-US" dirty="0"/>
              <a:t>based-autonomous-notarization-</a:t>
            </a:r>
            <a:r>
              <a:rPr lang="en-US"/>
              <a:t>system -using–national-eId- card</a:t>
            </a:r>
            <a:endParaRPr lang="en-US">
              <a:cs typeface="Sabon Next LT"/>
            </a:endParaRPr>
          </a:p>
          <a:p>
            <a:pPr marL="285750" indent="-285750">
              <a:buFont typeface="Wingdings"/>
              <a:buChar char="q"/>
            </a:pPr>
            <a:endParaRPr lang="en-US" dirty="0">
              <a:cs typeface="Sabon Next LT"/>
            </a:endParaRPr>
          </a:p>
          <a:p>
            <a:pPr marL="285750" indent="-285750">
              <a:buFont typeface="Wingdings"/>
              <a:buChar char="q"/>
            </a:pPr>
            <a:endParaRPr lang="en-US" dirty="0">
              <a:cs typeface="Sabon Next LT"/>
            </a:endParaRPr>
          </a:p>
        </p:txBody>
      </p:sp>
    </p:spTree>
    <p:extLst>
      <p:ext uri="{BB962C8B-B14F-4D97-AF65-F5344CB8AC3E}">
        <p14:creationId xmlns:p14="http://schemas.microsoft.com/office/powerpoint/2010/main" val="1971545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3573" y="1009215"/>
            <a:ext cx="6627919" cy="2727709"/>
          </a:xfrm>
        </p:spPr>
        <p:txBody>
          <a:bodyPr/>
          <a:lstStyle/>
          <a:p>
            <a:r>
              <a:rPr lang="en-US" sz="4000" dirty="0"/>
              <a:t>Thank you</a:t>
            </a:r>
          </a:p>
        </p:txBody>
      </p:sp>
      <p:sp>
        <p:nvSpPr>
          <p:cNvPr id="3" name="Subtitle 2"/>
          <p:cNvSpPr>
            <a:spLocks noGrp="1"/>
          </p:cNvSpPr>
          <p:nvPr>
            <p:ph type="subTitle" idx="1"/>
          </p:nvPr>
        </p:nvSpPr>
        <p:spPr>
          <a:xfrm>
            <a:off x="5613992" y="5481935"/>
            <a:ext cx="5715000" cy="2234642"/>
          </a:xfrm>
        </p:spPr>
        <p:txBody>
          <a:bodyPr/>
          <a:lstStyle/>
          <a:p>
            <a:r>
              <a:rPr lang="en-US" dirty="0">
                <a:latin typeface="Times New Roman" panose="02020603050405020304" pitchFamily="18" charset="0"/>
                <a:cs typeface="Times New Roman" panose="02020603050405020304" pitchFamily="18" charset="0"/>
              </a:rPr>
              <a:t>Batch No:18</a:t>
            </a:r>
          </a:p>
          <a:p>
            <a:r>
              <a:rPr lang="en-US" dirty="0">
                <a:latin typeface="Times New Roman" panose="02020603050405020304" pitchFamily="18" charset="0"/>
                <a:cs typeface="Times New Roman" panose="02020603050405020304" pitchFamily="18" charset="0"/>
              </a:rPr>
              <a:t>CSE-A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752" y="226221"/>
            <a:ext cx="7965461" cy="994164"/>
          </a:xfrm>
        </p:spPr>
        <p:txBody>
          <a:bodyPr/>
          <a:lstStyle/>
          <a:p>
            <a:r>
              <a:rPr lang="en-US"/>
              <a:t>Introduction</a:t>
            </a:r>
          </a:p>
        </p:txBody>
      </p:sp>
      <p:sp>
        <p:nvSpPr>
          <p:cNvPr id="5" name="Text Box 4"/>
          <p:cNvSpPr txBox="1"/>
          <p:nvPr/>
        </p:nvSpPr>
        <p:spPr>
          <a:xfrm>
            <a:off x="3370550" y="1453647"/>
            <a:ext cx="7350464" cy="4997778"/>
          </a:xfrm>
          <a:prstGeom prst="rect">
            <a:avLst/>
          </a:prstGeom>
        </p:spPr>
        <p:txBody>
          <a:bodyPr wrap="square" lIns="91440" tIns="45720" rIns="91440" bIns="45720" anchor="t">
            <a:spAutoFit/>
          </a:bodyPr>
          <a:lstStyle/>
          <a:p>
            <a:pPr marL="285750" indent="-285750" algn="just" defTabSz="266700">
              <a:lnSpc>
                <a:spcPct val="150000"/>
              </a:lnSpc>
              <a:spcBef>
                <a:spcPts val="500"/>
              </a:spcBef>
              <a:spcAft>
                <a:spcPts val="500"/>
              </a:spcAft>
              <a:buFont typeface="Arial" panose="020B0604020202020204" pitchFamily="34" charset="0"/>
              <a:buChar char="•"/>
            </a:pPr>
            <a:r>
              <a:rPr dirty="0">
                <a:latin typeface="Times New Roman" panose="02020603050405020304"/>
                <a:ea typeface="SimSun"/>
              </a:rPr>
              <a:t>Integrating national ID cards into the notarization process serves to enhance the reliability of identity verification.</a:t>
            </a:r>
            <a:endParaRPr lang="en-US" dirty="0">
              <a:latin typeface="Times New Roman" panose="02020603050405020304"/>
              <a:ea typeface="SimSun"/>
              <a:cs typeface="Times New Roman"/>
            </a:endParaRPr>
          </a:p>
          <a:p>
            <a:pPr marL="285750" indent="-285750" algn="just" defTabSz="266700">
              <a:lnSpc>
                <a:spcPct val="150000"/>
              </a:lnSpc>
              <a:spcBef>
                <a:spcPts val="500"/>
              </a:spcBef>
              <a:spcAft>
                <a:spcPts val="500"/>
              </a:spcAft>
              <a:buFont typeface="Arial" panose="020B0604020202020204" pitchFamily="34" charset="0"/>
              <a:buChar char="•"/>
            </a:pPr>
            <a:r>
              <a:rPr dirty="0">
                <a:latin typeface="Times New Roman" panose="02020603050405020304"/>
                <a:ea typeface="SimSun"/>
              </a:rPr>
              <a:t> National ID cards are widely recognized and issued by government authorities, providing a standardized means of confirming an individual's identity.</a:t>
            </a:r>
            <a:endParaRPr dirty="0">
              <a:latin typeface="Times New Roman" panose="02020603050405020304"/>
              <a:ea typeface="SimSun"/>
              <a:cs typeface="Times New Roman"/>
            </a:endParaRPr>
          </a:p>
          <a:p>
            <a:pPr marL="285750" indent="-285750" algn="just" defTabSz="266700">
              <a:lnSpc>
                <a:spcPct val="150000"/>
              </a:lnSpc>
              <a:spcBef>
                <a:spcPts val="500"/>
              </a:spcBef>
              <a:spcAft>
                <a:spcPts val="500"/>
              </a:spcAft>
              <a:buFont typeface="Arial" panose="020B0604020202020204" pitchFamily="34" charset="0"/>
              <a:buChar char="•"/>
            </a:pPr>
            <a:r>
              <a:rPr dirty="0">
                <a:latin typeface="Times New Roman" panose="02020603050405020304"/>
                <a:ea typeface="SimSun"/>
              </a:rPr>
              <a:t> By leveraging this form of identification, the system can ensure that only authorized users can initiate the notarization process, thereby minimizing the risk of identity theft and fraud. </a:t>
            </a:r>
            <a:endParaRPr dirty="0">
              <a:latin typeface="Times New Roman" panose="02020603050405020304"/>
              <a:ea typeface="SimSun"/>
              <a:cs typeface="Times New Roman"/>
            </a:endParaRPr>
          </a:p>
          <a:p>
            <a:pPr marL="285750" indent="-285750" algn="just" defTabSz="266700">
              <a:lnSpc>
                <a:spcPct val="150000"/>
              </a:lnSpc>
              <a:spcBef>
                <a:spcPts val="500"/>
              </a:spcBef>
              <a:spcAft>
                <a:spcPts val="500"/>
              </a:spcAft>
              <a:buFont typeface="Arial" panose="020B0604020202020204" pitchFamily="34" charset="0"/>
              <a:buChar char="•"/>
            </a:pPr>
            <a:r>
              <a:rPr dirty="0">
                <a:latin typeface="Times New Roman" panose="02020603050405020304"/>
                <a:ea typeface="SimSun"/>
              </a:rPr>
              <a:t>Furthermore, the automated nature of the proposed system allows users to submit documents for notarization without the need for physical visits to notary offices, making the process more accessible and user-friendly.</a:t>
            </a:r>
            <a:endParaRPr dirty="0">
              <a:latin typeface="Times New Roman" panose="02020603050405020304"/>
              <a:ea typeface="SimSu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021" y="297384"/>
            <a:ext cx="7043617" cy="758418"/>
          </a:xfrm>
        </p:spPr>
        <p:txBody>
          <a:bodyPr/>
          <a:lstStyle/>
          <a:p>
            <a:r>
              <a:rPr lang="en-US" dirty="0"/>
              <a:t>Existing System</a:t>
            </a:r>
          </a:p>
        </p:txBody>
      </p:sp>
      <p:sp>
        <p:nvSpPr>
          <p:cNvPr id="4" name="Content Placeholder 3"/>
          <p:cNvSpPr>
            <a:spLocks noGrp="1"/>
          </p:cNvSpPr>
          <p:nvPr>
            <p:ph idx="11"/>
          </p:nvPr>
        </p:nvSpPr>
        <p:spPr>
          <a:xfrm>
            <a:off x="3744787" y="1322950"/>
            <a:ext cx="8262130" cy="4383463"/>
          </a:xfrm>
        </p:spPr>
        <p:txBody>
          <a:bodyPr>
            <a:normAutofit/>
          </a:bodyPr>
          <a:lstStyle/>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Traditional notary services require physical presence, appointments, and visits to notary offices, leading to delays in document authentication.</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reliance on physical documents and manual verification increases the risk of human error, document tampering, and fraud.</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Paper-based documentation and manual methods are prone to risks like document tampering and errors in verification, undermining the overall security of the notarization process.</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absence of standardized procedures across different jurisdictions complicates the process, particularly for cross-border transactions, making it inefficient and inconsistent</a:t>
            </a:r>
            <a:r>
              <a:rPr lang="en-US" sz="1600" dirty="0">
                <a:latin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50564" y="594267"/>
            <a:ext cx="10393197" cy="980844"/>
          </a:xfrm>
        </p:spPr>
        <p:txBody>
          <a:bodyPr/>
          <a:lstStyle/>
          <a:p>
            <a:r>
              <a:rPr lang="en-US" dirty="0"/>
              <a:t>Disadvantages Of existing system</a:t>
            </a:r>
          </a:p>
        </p:txBody>
      </p:sp>
      <p:sp>
        <p:nvSpPr>
          <p:cNvPr id="4" name="Text Placeholder 3"/>
          <p:cNvSpPr>
            <a:spLocks noGrp="1"/>
          </p:cNvSpPr>
          <p:nvPr>
            <p:ph type="body" sz="quarter" idx="13"/>
          </p:nvPr>
        </p:nvSpPr>
        <p:spPr>
          <a:xfrm>
            <a:off x="1550564" y="2062716"/>
            <a:ext cx="9629571" cy="3973508"/>
          </a:xfrm>
        </p:spPr>
        <p:txBody>
          <a:bodyPr/>
          <a:lstStyle/>
          <a:p>
            <a:pPr algn="just">
              <a:lnSpc>
                <a:spcPct val="115000"/>
              </a:lnSpc>
              <a:spcAft>
                <a:spcPts val="1000"/>
              </a:spcAft>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existing notarization system faces several drawbacks that hinder its efficiency, accessibility, and security:</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Physical Presence Requirement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Traditional notarization processes often necessitate the physical presence of individuals at notary public offices, leading to inconvenience and time constraints for users who may need to travel long distances or take time off work to access notary services.</a:t>
            </a:r>
          </a:p>
          <a:p>
            <a:pPr marL="342900" lvl="0" indent="-342900" algn="just">
              <a:lnSpc>
                <a:spcPct val="115000"/>
              </a:lnSpc>
              <a:spcAft>
                <a:spcPts val="1000"/>
              </a:spcAft>
              <a:buFont typeface="+mj-lt"/>
              <a:buAutoNum type="arabicPeriod"/>
              <a:tabLst>
                <a:tab pos="457200" algn="l"/>
              </a:tabLs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mj-lt"/>
              <a:buAutoNum type="arabicPeriod"/>
              <a:tabLst>
                <a:tab pos="457200" algn="l"/>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Manual Verification Processes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reliance on manual verification procedures in traditional notarization introduces the risk of human error, document tampering, and fraud. This can undermine the reliability and credibility of notarized documents.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902" y="557401"/>
            <a:ext cx="9875463" cy="999746"/>
          </a:xfrm>
        </p:spPr>
        <p:txBody>
          <a:bodyPr/>
          <a:lstStyle/>
          <a:p>
            <a:r>
              <a:rPr lang="en-US" dirty="0"/>
              <a:t>Proposed system</a:t>
            </a:r>
            <a:endParaRPr lang="en-IN" dirty="0"/>
          </a:p>
        </p:txBody>
      </p:sp>
      <p:sp>
        <p:nvSpPr>
          <p:cNvPr id="3" name="Content Placeholder 2"/>
          <p:cNvSpPr>
            <a:spLocks noGrp="1"/>
          </p:cNvSpPr>
          <p:nvPr>
            <p:ph sz="half" idx="2"/>
          </p:nvPr>
        </p:nvSpPr>
        <p:spPr>
          <a:xfrm>
            <a:off x="1461155" y="1875934"/>
            <a:ext cx="9570859" cy="4320969"/>
          </a:xfrm>
        </p:spPr>
        <p:txBody>
          <a:bodyPr>
            <a:normAutofit lnSpcReduction="10000"/>
          </a:bodyPr>
          <a:lstStyle/>
          <a:p>
            <a:pPr algn="just"/>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The proposed Blockchain-Based Autonomous Notarization System (BANS) u</a:t>
            </a:r>
            <a:r>
              <a:rPr lang="en-US" sz="2200" dirty="0">
                <a:latin typeface="Times New Roman" panose="02020603050405020304" pitchFamily="18" charset="0"/>
                <a:cs typeface="Times New Roman" panose="02020603050405020304" pitchFamily="18" charset="0"/>
              </a:rPr>
              <a:t>ses blockchain to store notarized documents in a decentralized, tamper-proof manner, providing an immutable record of notarization.</a:t>
            </a:r>
          </a:p>
          <a:p>
            <a:pPr algn="just"/>
            <a:r>
              <a:rPr lang="en-US" sz="2200" dirty="0">
                <a:latin typeface="Times New Roman" panose="02020603050405020304" pitchFamily="18" charset="0"/>
                <a:cs typeface="Times New Roman" panose="02020603050405020304" pitchFamily="18" charset="0"/>
              </a:rPr>
              <a:t>Verifies user identity through integration with national ID databases, allowing remote authentication and eliminating the need for in-person visits.</a:t>
            </a:r>
          </a:p>
          <a:p>
            <a:pPr algn="just"/>
            <a:r>
              <a:rPr lang="en-US" sz="2200" dirty="0">
                <a:latin typeface="Times New Roman" panose="02020603050405020304" pitchFamily="18" charset="0"/>
                <a:cs typeface="Times New Roman" panose="02020603050405020304" pitchFamily="18" charset="0"/>
              </a:rPr>
              <a:t>Smart contracts automate the verification process, validating documents and registering them on the blockchain without manual intervention.</a:t>
            </a:r>
          </a:p>
          <a:p>
            <a:pPr algn="just"/>
            <a:r>
              <a:rPr lang="en-US" sz="2200" dirty="0">
                <a:latin typeface="Times New Roman" panose="02020603050405020304" pitchFamily="18" charset="0"/>
                <a:cs typeface="Times New Roman" panose="02020603050405020304" pitchFamily="18" charset="0"/>
              </a:rPr>
              <a:t>Offers a secure and user-friendly platform with global access, ensuring data integrity and simplifying cross-border document recognition.</a:t>
            </a:r>
          </a:p>
          <a:p>
            <a:pPr algn="just"/>
            <a:r>
              <a:rPr lang="en-US" sz="2200" dirty="0">
                <a:latin typeface="Times New Roman" panose="02020603050405020304" pitchFamily="18" charset="0"/>
                <a:cs typeface="Times New Roman" panose="02020603050405020304" pitchFamily="18" charset="0"/>
              </a:rPr>
              <a:t>Provides users with the ability to track the status of their document notarization process in real time through a secure online interface, ensuring transparency and reducing uncertainty throughout the process.</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1" y="804223"/>
            <a:ext cx="10237510" cy="1012785"/>
          </a:xfrm>
        </p:spPr>
        <p:txBody>
          <a:bodyPr/>
          <a:lstStyle/>
          <a:p>
            <a:r>
              <a:rPr lang="en-US" dirty="0"/>
              <a:t>Advantages of proposed system</a:t>
            </a:r>
          </a:p>
        </p:txBody>
      </p:sp>
      <p:sp>
        <p:nvSpPr>
          <p:cNvPr id="6" name="Content Placeholder 5"/>
          <p:cNvSpPr>
            <a:spLocks noGrp="1"/>
          </p:cNvSpPr>
          <p:nvPr>
            <p:ph sz="quarter" idx="4"/>
          </p:nvPr>
        </p:nvSpPr>
        <p:spPr/>
        <p:txBody>
          <a:bodyPr>
            <a:normAutofit fontScale="92500" lnSpcReduction="10000"/>
          </a:bodyPr>
          <a:lstStyle/>
          <a:p>
            <a:pPr algn="just">
              <a:lnSpc>
                <a:spcPct val="115000"/>
              </a:lnSpc>
              <a:spcAft>
                <a:spcPts val="10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proposed Blockchain-Based Autonomous Notarization System (BANS) offers several advantages over the existing notarization system:</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mj-lt"/>
              <a:buAutoNum type="arabicPeriod"/>
              <a:tabLst>
                <a:tab pos="4572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Accessibility</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BANS allows users to initiate the notarization process remotely through a secure web interface, eliminating the need for physical presence at notary public offices. This enhances accessibility for individuals who may face challenges in accessing traditional notary services due to geographical constraints or mobility issues.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mj-lt"/>
              <a:buAutoNum type="arabicPeriod"/>
              <a:tabLst>
                <a:tab pos="4572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Efficiency</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By leveraging automation and digitization, BANS streamlines the notarization process, reducing the time and effort required for document authentication. Users can submit documents for notarization quickly and receive digitally signed notarization certificates promptly, accelerating transaction processing times.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571" y="821604"/>
            <a:ext cx="10511627" cy="1012785"/>
          </a:xfrm>
        </p:spPr>
        <p:txBody>
          <a:bodyPr/>
          <a:lstStyle/>
          <a:p>
            <a:r>
              <a:rPr lang="en-US" dirty="0"/>
              <a:t>HarDware and software requirements</a:t>
            </a:r>
            <a:endParaRPr lang="en-IN" dirty="0"/>
          </a:p>
        </p:txBody>
      </p:sp>
      <p:sp>
        <p:nvSpPr>
          <p:cNvPr id="3" name="Content Placeholder 2"/>
          <p:cNvSpPr>
            <a:spLocks noGrp="1"/>
          </p:cNvSpPr>
          <p:nvPr>
            <p:ph sz="quarter" idx="4"/>
          </p:nvPr>
        </p:nvSpPr>
        <p:spPr>
          <a:xfrm>
            <a:off x="769717" y="2050450"/>
            <a:ext cx="10800993" cy="4407544"/>
          </a:xfrm>
        </p:spPr>
        <p:txBody>
          <a:bodyPr vert="horz" lIns="91440" tIns="91440" rIns="91440" bIns="91440" rtlCol="0" anchor="t">
            <a:normAutofit fontScale="25000" lnSpcReduction="20000"/>
          </a:bodyPr>
          <a:lstStyle/>
          <a:p>
            <a:pPr marL="347345" indent="-347345">
              <a:lnSpc>
                <a:spcPct val="115000"/>
              </a:lnSpc>
              <a:spcAft>
                <a:spcPts val="1000"/>
              </a:spcAft>
            </a:pPr>
            <a:r>
              <a:rPr lang="en-US" sz="8000" b="1" dirty="0">
                <a:effectLst/>
                <a:latin typeface="Times New Roman" panose="02020603050405020304" pitchFamily="18" charset="0"/>
                <a:ea typeface="Times New Roman" panose="02020603050405020304" pitchFamily="18" charset="0"/>
                <a:cs typeface="Times New Roman" panose="02020603050405020304" pitchFamily="18" charset="0"/>
              </a:rPr>
              <a:t>HARDWARE REQUIREMENTS :</a:t>
            </a:r>
            <a:endParaRPr lang="en-IN" sz="8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spcAft>
                <a:spcPts val="1000"/>
              </a:spcAft>
              <a:buSzPts val="1000"/>
              <a:buFont typeface="Symbol" panose="05050102010706020507" pitchFamily="18" charset="2"/>
              <a:buChar char=""/>
              <a:tabLst>
                <a:tab pos="457200" algn="l"/>
              </a:tabLst>
            </a:pPr>
            <a:r>
              <a:rPr lang="en-US" sz="7200" dirty="0">
                <a:effectLst/>
                <a:latin typeface="Times New Roman" panose="02020603050405020304"/>
                <a:ea typeface="Times New Roman" panose="02020603050405020304" pitchFamily="18" charset="0"/>
                <a:cs typeface="Times New Roman" panose="02020603050405020304"/>
              </a:rPr>
              <a:t>System   		:  	</a:t>
            </a:r>
            <a:r>
              <a:rPr lang="en-US" sz="7200" dirty="0">
                <a:latin typeface="Times New Roman" panose="02020603050405020304"/>
                <a:ea typeface="Times New Roman" panose="02020603050405020304" pitchFamily="18" charset="0"/>
                <a:cs typeface="Times New Roman" panose="02020603050405020304"/>
              </a:rPr>
              <a:t>intel i5</a:t>
            </a:r>
            <a:r>
              <a:rPr lang="en-US" sz="7200" dirty="0">
                <a:effectLst/>
                <a:latin typeface="Times New Roman" panose="02020603050405020304"/>
                <a:ea typeface="Times New Roman" panose="02020603050405020304" pitchFamily="18" charset="0"/>
                <a:cs typeface="Times New Roman" panose="02020603050405020304"/>
              </a:rPr>
              <a:t> </a:t>
            </a:r>
            <a:endParaRPr lang="en-IN" sz="7200" dirty="0">
              <a:effectLst/>
              <a:latin typeface="Times New Roman" panose="02020603050405020304"/>
              <a:ea typeface="Times New Roman" panose="02020603050405020304" pitchFamily="18" charset="0"/>
              <a:cs typeface="Times New Roman" panose="02020603050405020304"/>
            </a:endParaRPr>
          </a:p>
          <a:p>
            <a:pPr marL="342900" indent="-342900" algn="just">
              <a:lnSpc>
                <a:spcPct val="150000"/>
              </a:lnSpc>
              <a:spcAft>
                <a:spcPts val="1000"/>
              </a:spcAft>
              <a:buSzPts val="1000"/>
              <a:buFont typeface="Symbol" panose="05050102010706020507" pitchFamily="18" charset="2"/>
              <a:buChar char=""/>
              <a:tabLst>
                <a:tab pos="457200" algn="l"/>
              </a:tabLst>
            </a:pPr>
            <a:r>
              <a:rPr lang="en-US" sz="7200" dirty="0">
                <a:effectLst/>
                <a:latin typeface="Times New Roman" panose="02020603050405020304"/>
                <a:ea typeface="Times New Roman" panose="02020603050405020304" pitchFamily="18" charset="0"/>
                <a:cs typeface="Times New Roman" panose="02020603050405020304"/>
              </a:rPr>
              <a:t>Ram   		:  	4GB Ram</a:t>
            </a:r>
            <a:endParaRPr lang="en-IN" sz="7200" dirty="0">
              <a:effectLst/>
              <a:latin typeface="Times New Roman" panose="02020603050405020304"/>
              <a:ea typeface="Times New Roman" panose="02020603050405020304" pitchFamily="18" charset="0"/>
              <a:cs typeface="Times New Roman" panose="02020603050405020304"/>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7200" dirty="0">
                <a:effectLst/>
                <a:latin typeface="Times New Roman" panose="02020603050405020304"/>
                <a:ea typeface="Times New Roman" panose="02020603050405020304" pitchFamily="18" charset="0"/>
                <a:cs typeface="Times New Roman" panose="02020603050405020304"/>
              </a:rPr>
              <a:t>Hard disk                           :              40GB</a:t>
            </a:r>
            <a:endParaRPr lang="en-IN" sz="7200" dirty="0">
              <a:effectLst/>
              <a:latin typeface="Times New Roman" panose="02020603050405020304"/>
              <a:ea typeface="Times New Roman" panose="02020603050405020304" pitchFamily="18" charset="0"/>
              <a:cs typeface="Times New Roman" panose="02020603050405020304"/>
            </a:endParaRPr>
          </a:p>
          <a:p>
            <a:pPr marL="347345" indent="-347345" algn="just">
              <a:lnSpc>
                <a:spcPct val="150000"/>
              </a:lnSpc>
              <a:spcAft>
                <a:spcPts val="1000"/>
              </a:spcAft>
            </a:pPr>
            <a:r>
              <a:rPr lang="en-US" sz="8000" b="1" dirty="0">
                <a:effectLst/>
                <a:latin typeface="Times New Roman" panose="02020603050405020304" pitchFamily="18" charset="0"/>
                <a:ea typeface="Times New Roman" panose="02020603050405020304" pitchFamily="18" charset="0"/>
                <a:cs typeface="Times New Roman" panose="02020603050405020304" pitchFamily="18" charset="0"/>
              </a:rPr>
              <a:t>SOFTWARE  REQUIREMENTS :</a:t>
            </a:r>
            <a:endParaRPr lang="en-IN" sz="8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7200" dirty="0">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11</a:t>
            </a:r>
            <a:endParaRPr lang="en-IN" sz="7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7200" dirty="0">
                <a:effectLst/>
                <a:latin typeface="Times New Roman" panose="02020603050405020304" pitchFamily="18" charset="0"/>
                <a:ea typeface="Times New Roman" panose="02020603050405020304" pitchFamily="18" charset="0"/>
                <a:cs typeface="Times New Roman" panose="02020603050405020304" pitchFamily="18" charset="0"/>
              </a:rPr>
              <a:t>Coding Language 	: 	python 3.7.0</a:t>
            </a:r>
            <a:endParaRPr lang="en-IN" sz="7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7345" indent="-347345"/>
            <a:endParaRPr lang="en-IN" dirty="0">
              <a:cs typeface="Sabon Next LT"/>
            </a:endParaRPr>
          </a:p>
        </p:txBody>
      </p:sp>
    </p:spTree>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datastoreItem>
</file>

<file path=customXml/itemProps2.xml><?xml version="1.0" encoding="utf-8"?>
<ds:datastoreItem xmlns:ds="http://schemas.openxmlformats.org/officeDocument/2006/customXml" ds:itemID="{BA719FA4-954C-4FA8-82CB-206659C3B826}">
  <ds:schemaRefs/>
</ds:datastoreItem>
</file>

<file path=customXml/itemProps3.xml><?xml version="1.0" encoding="utf-8"?>
<ds:datastoreItem xmlns:ds="http://schemas.openxmlformats.org/officeDocument/2006/customXml" ds:itemID="{04948363-B267-4BAC-8655-100FBEC280C1}">
  <ds:schemaRefs/>
</ds:datastoreItem>
</file>

<file path=docProps/app.xml><?xml version="1.0" encoding="utf-8"?>
<Properties xmlns="http://schemas.openxmlformats.org/officeDocument/2006/extended-properties" xmlns:vt="http://schemas.openxmlformats.org/officeDocument/2006/docPropsVTypes">
  <Template>{4F9EB3EC-DEE4-4C02-B712-E61B81249916}tf78438558_win32</Template>
  <TotalTime>0</TotalTime>
  <Words>6083</Words>
  <Application>Microsoft Office PowerPoint</Application>
  <PresentationFormat>Widescreen</PresentationFormat>
  <Paragraphs>115</Paragraphs>
  <Slides>39</Slides>
  <Notes>6</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Custom</vt:lpstr>
      <vt:lpstr>Blockchain-Based Autonomous Notarization System Using National ID Card</vt:lpstr>
      <vt:lpstr>Contents</vt:lpstr>
      <vt:lpstr>ABSTRACT</vt:lpstr>
      <vt:lpstr>Introduction</vt:lpstr>
      <vt:lpstr>Existing System</vt:lpstr>
      <vt:lpstr>Disadvantages Of existing system</vt:lpstr>
      <vt:lpstr>Proposed system</vt:lpstr>
      <vt:lpstr>Advantages of proposed system</vt:lpstr>
      <vt:lpstr>HarDware and software requirements</vt:lpstr>
      <vt:lpstr>Novelty of the project</vt:lpstr>
      <vt:lpstr>System Architecture</vt:lpstr>
      <vt:lpstr>modules</vt:lpstr>
      <vt:lpstr>Uml diagrams</vt:lpstr>
      <vt:lpstr>PowerPoint Presentation</vt:lpstr>
      <vt:lpstr>PowerPoint Presentation</vt:lpstr>
      <vt:lpstr>PowerPoint Presentation</vt:lpstr>
      <vt:lpstr>Sample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kalyan reddy</dc:creator>
  <cp:lastModifiedBy>Madhurima Velichala</cp:lastModifiedBy>
  <cp:revision>874</cp:revision>
  <dcterms:created xsi:type="dcterms:W3CDTF">2024-10-18T11:09:00Z</dcterms:created>
  <dcterms:modified xsi:type="dcterms:W3CDTF">2025-03-03T18:32:50Z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D993E3EC2F6A425682BF8D24754FAF4C_12</vt:lpwstr>
  </property>
  <property fmtid="{D5CDD505-2E9C-101B-9397-08002B2CF9AE}" pid="4" name="KSOProductBuildVer">
    <vt:lpwstr>1033-12.2.0.18638</vt:lpwstr>
  </property>
</Properties>
</file>